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_rels/notesSlide24.xml.rels" ContentType="application/vnd.openxmlformats-package.relationships+xml"/>
  <Override PartName="/ppt/notesSlides/_rels/notesSlide4.xml.rels" ContentType="application/vnd.openxmlformats-package.relationships+xml"/>
  <Override PartName="/ppt/notesSlides/_rels/notesSlide30.xml.rels" ContentType="application/vnd.openxmlformats-package.relationships+xml"/>
  <Override PartName="/ppt/notesSlides/_rels/notesSlide1.xml.rels" ContentType="application/vnd.openxmlformats-package.relationships+xml"/>
  <Override PartName="/ppt/notesSlides/notesSlide24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1.xml" ContentType="application/vnd.openxmlformats-officedocument.presentationml.notesSlide+xml"/>
  <Override PartName="/ppt/_rels/presentation.xml.rels" ContentType="application/vnd.openxmlformats-package.relationships+xml"/>
  <Override PartName="/ppt/media/image15.png" ContentType="image/png"/>
  <Override PartName="/ppt/media/image13.png" ContentType="image/png"/>
  <Override PartName="/ppt/media/hdphoto2.wdp" ContentType="image/vnd.ms-photo"/>
  <Override PartName="/ppt/media/image14.png" ContentType="image/png"/>
  <Override PartName="/ppt/media/hdphoto3.wdp" ContentType="image/vnd.ms-photo"/>
  <Override PartName="/ppt/media/image10.jpeg" ContentType="image/jpeg"/>
  <Override PartName="/ppt/media/image19.png" ContentType="image/png"/>
  <Override PartName="/ppt/media/image12.jpeg" ContentType="image/jpeg"/>
  <Override PartName="/ppt/media/image9.png" ContentType="image/png"/>
  <Override PartName="/ppt/media/image3.jpeg" ContentType="image/jpeg"/>
  <Override PartName="/ppt/media/image1.png" ContentType="image/png"/>
  <Override PartName="/ppt/media/image22.jpeg" ContentType="image/jpeg"/>
  <Override PartName="/ppt/media/image26.png" ContentType="image/png"/>
  <Override PartName="/ppt/media/image21.png" ContentType="image/png"/>
  <Override PartName="/ppt/media/image6.png" ContentType="image/png"/>
  <Override PartName="/ppt/media/image23.png" ContentType="image/png"/>
  <Override PartName="/ppt/media/image8.png" ContentType="image/png"/>
  <Override PartName="/ppt/media/image7.png" ContentType="image/png"/>
  <Override PartName="/ppt/media/image27.png" ContentType="image/png"/>
  <Override PartName="/ppt/media/image29.png" ContentType="image/png"/>
  <Override PartName="/ppt/media/image24.jpeg" ContentType="image/jpeg"/>
  <Override PartName="/ppt/media/image25.png" ContentType="image/png"/>
  <Override PartName="/ppt/media/image16.jpeg" ContentType="image/jpeg"/>
  <Override PartName="/ppt/media/image18.png" ContentType="image/png"/>
  <Override PartName="/ppt/media/image5.png" ContentType="image/png"/>
  <Override PartName="/ppt/media/image20.png" ContentType="image/png"/>
  <Override PartName="/ppt/media/image2.png" ContentType="image/png"/>
  <Override PartName="/ppt/media/image4.png" ContentType="image/png"/>
  <Override PartName="/ppt/media/image11.jpeg" ContentType="image/jpeg"/>
  <Override PartName="/ppt/media/image28.jpeg" ContentType="image/jpeg"/>
  <Override PartName="/ppt/media/hdphoto1.wdp" ContentType="image/vnd.ms-photo"/>
  <Override PartName="/ppt/media/image17.png" ContentType="image/png"/>
  <Override PartName="/ppt/slides/_rels/slide4.xml.rels" ContentType="application/vnd.openxmlformats-package.relationships+xml"/>
  <Override PartName="/ppt/slides/_rels/slide12.xml.rels" ContentType="application/vnd.openxmlformats-package.relationships+xml"/>
  <Override PartName="/ppt/slides/_rels/slide26.xml.rels" ContentType="application/vnd.openxmlformats-package.relationships+xml"/>
  <Override PartName="/ppt/slides/_rels/slide3.xml.rels" ContentType="application/vnd.openxmlformats-package.relationships+xml"/>
  <Override PartName="/ppt/slides/_rels/slide25.xml.rels" ContentType="application/vnd.openxmlformats-package.relationships+xml"/>
  <Override PartName="/ppt/slides/_rels/slide9.xml.rels" ContentType="application/vnd.openxmlformats-package.relationships+xml"/>
  <Override PartName="/ppt/slides/_rels/slide2.xml.rels" ContentType="application/vnd.openxmlformats-package.relationships+xml"/>
  <Override PartName="/ppt/slides/_rels/slide24.xml.rels" ContentType="application/vnd.openxmlformats-package.relationships+xml"/>
  <Override PartName="/ppt/slides/_rels/slide21.xml.rels" ContentType="application/vnd.openxmlformats-package.relationships+xml"/>
  <Override PartName="/ppt/slides/_rels/slide20.xml.rels" ContentType="application/vnd.openxmlformats-package.relationships+xml"/>
  <Override PartName="/ppt/slides/_rels/slide22.xml.rels" ContentType="application/vnd.openxmlformats-package.relationships+xml"/>
  <Override PartName="/ppt/slides/_rels/slide30.xml.rels" ContentType="application/vnd.openxmlformats-package.relationships+xml"/>
  <Override PartName="/ppt/slides/_rels/slide14.xml.rels" ContentType="application/vnd.openxmlformats-package.relationships+xml"/>
  <Override PartName="/ppt/slides/_rels/slide11.xml.rels" ContentType="application/vnd.openxmlformats-package.relationships+xml"/>
  <Override PartName="/ppt/slides/_rels/slide18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27.xml.rels" ContentType="application/vnd.openxmlformats-package.relationships+xml"/>
  <Override PartName="/ppt/slides/_rels/slide13.xml.rels" ContentType="application/vnd.openxmlformats-package.relationships+xml"/>
  <Override PartName="/ppt/slides/_rels/slide5.xml.rels" ContentType="application/vnd.openxmlformats-package.relationships+xml"/>
  <Override PartName="/ppt/slides/_rels/slide28.xml.rels" ContentType="application/vnd.openxmlformats-package.relationships+xml"/>
  <Override PartName="/ppt/slides/_rels/slide6.xml.rels" ContentType="application/vnd.openxmlformats-package.relationships+xml"/>
  <Override PartName="/ppt/slides/_rels/slide29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23.xml.rels" ContentType="application/vnd.openxmlformats-package.relationships+xml"/>
  <Override PartName="/ppt/slides/_rels/slide1.xml.rels" ContentType="application/vnd.openxmlformats-package.relationships+xml"/>
  <Override PartName="/ppt/slides/_rels/slide19.xml.rels" ContentType="application/vnd.openxmlformats-package.relationships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27.xml" ContentType="application/vnd.openxmlformats-officedocument.presentationml.slide+xml"/>
  <Override PartName="/ppt/slides/slide5.xml" ContentType="application/vnd.openxmlformats-officedocument.presentationml.slide+xml"/>
  <Override PartName="/ppt/slides/slide20.xml" ContentType="application/vnd.openxmlformats-officedocument.presentationml.slide+xml"/>
  <Override PartName="/ppt/slides/slide6.xml" ContentType="application/vnd.openxmlformats-officedocument.presentationml.slide+xml"/>
  <Override PartName="/ppt/slides/slide28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7.xml" ContentType="application/vnd.openxmlformats-officedocument.presentationml.slide+xml"/>
  <Override PartName="/ppt/slides/slide29.xml" ContentType="application/vnd.openxmlformats-officedocument.presentationml.slide+xml"/>
  <Override PartName="/ppt/slides/slide22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23.xml" ContentType="application/vnd.openxmlformats-officedocument.presentationml.slide+xml"/>
  <Override PartName="/ppt/slides/slide1.xml" ContentType="application/vnd.openxmlformats-officedocument.presentationml.slide+xml"/>
  <Override PartName="/ppt/slides/slide19.xml" ContentType="application/vnd.openxmlformats-officedocument.presentationml.slide+xml"/>
  <Override PartName="/ppt/slides/slide24.xml" ContentType="application/vnd.openxmlformats-officedocument.presentationml.slide+xml"/>
  <Override PartName="/ppt/slides/slide2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26.xml" ContentType="application/vnd.openxmlformats-officedocument.presentationml.slide+xml"/>
  <Override PartName="/ppt/slides/slide4.xml" ContentType="application/vnd.openxmlformats-officedocument.presentationml.slide+xml"/>
  <Override PartName="/ppt/presentation.xml" ContentType="application/vnd.openxmlformats-officedocument.presentationml.presentation.main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</p:sldIdLst>
  <p:sldSz cx="12192000" cy="6858000"/>
  <p:notesSz cx="6858000" cy="9947275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6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7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FD05045A-1712-4A46-974E-5C302ADD02DD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24.xml.rels><?xml version="1.0" encoding="UTF-8"?>
<Relationships xmlns="http://schemas.openxmlformats.org/package/2006/relationships"><Relationship Id="rId1" Type="http://schemas.openxmlformats.org/officeDocument/2006/relationships/slide" Target="../slides/slide24.xml"/><Relationship Id="rId2" Type="http://schemas.openxmlformats.org/officeDocument/2006/relationships/notesMaster" Target="../notesMasters/notesMaster1.xml"/>
</Relationships>
</file>

<file path=ppt/notesSlides/_rels/notesSlide30.xml.rels><?xml version="1.0" encoding="UTF-8"?>
<Relationships xmlns="http://schemas.openxmlformats.org/package/2006/relationships"><Relationship Id="rId1" Type="http://schemas.openxmlformats.org/officeDocument/2006/relationships/slide" Target="../slides/slide30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sldImg"/>
          </p:nvPr>
        </p:nvSpPr>
        <p:spPr>
          <a:xfrm>
            <a:off x="444600" y="1243080"/>
            <a:ext cx="5966640" cy="3355200"/>
          </a:xfrm>
          <a:prstGeom prst="rect">
            <a:avLst/>
          </a:prstGeom>
        </p:spPr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685800" y="4788000"/>
            <a:ext cx="5484240" cy="3914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58" name="CustomShape 3"/>
          <p:cNvSpPr/>
          <p:nvPr/>
        </p:nvSpPr>
        <p:spPr>
          <a:xfrm>
            <a:off x="3884760" y="9448920"/>
            <a:ext cx="2969640" cy="496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E5F88278-23E1-4AED-93C9-702EE7BAD41D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sldImg"/>
          </p:nvPr>
        </p:nvSpPr>
        <p:spPr>
          <a:xfrm>
            <a:off x="444600" y="1243080"/>
            <a:ext cx="5966640" cy="3355200"/>
          </a:xfrm>
          <a:prstGeom prst="rect">
            <a:avLst/>
          </a:prstGeom>
        </p:spPr>
      </p:sp>
      <p:sp>
        <p:nvSpPr>
          <p:cNvPr id="160" name="PlaceHolder 2"/>
          <p:cNvSpPr>
            <a:spLocks noGrp="1"/>
          </p:cNvSpPr>
          <p:nvPr>
            <p:ph type="body"/>
          </p:nvPr>
        </p:nvSpPr>
        <p:spPr>
          <a:xfrm>
            <a:off x="685800" y="4788000"/>
            <a:ext cx="5484240" cy="3914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61" name="CustomShape 3"/>
          <p:cNvSpPr/>
          <p:nvPr/>
        </p:nvSpPr>
        <p:spPr>
          <a:xfrm>
            <a:off x="3884760" y="9448920"/>
            <a:ext cx="2969640" cy="496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2EB06516-EC8C-462A-92CD-824BB3E33C0B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sldImg"/>
          </p:nvPr>
        </p:nvSpPr>
        <p:spPr>
          <a:xfrm>
            <a:off x="217440" y="812880"/>
            <a:ext cx="7124040" cy="4007880"/>
          </a:xfrm>
          <a:prstGeom prst="rect">
            <a:avLst/>
          </a:prstGeom>
        </p:spPr>
      </p:sp>
      <p:sp>
        <p:nvSpPr>
          <p:cNvPr id="16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103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64" name="CustomShape 3"/>
          <p:cNvSpPr/>
          <p:nvPr/>
        </p:nvSpPr>
        <p:spPr>
          <a:xfrm>
            <a:off x="4278960" y="10157400"/>
            <a:ext cx="3279960" cy="53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</a:pPr>
            <a:fld id="{3759C0DC-8AD6-4A3E-9F4B-FB06D7B43640}" type="slidenum">
              <a:rPr b="0" lang="ru-RU" sz="1400" spc="-1" strike="noStrike">
                <a:solidFill>
                  <a:srgbClr val="000000"/>
                </a:solidFill>
                <a:latin typeface="Times New Roman"/>
                <a:ea typeface="+mn-ea"/>
              </a:rPr>
              <a:t>&lt;номер&gt;</a:t>
            </a:fld>
            <a:endParaRPr b="0" lang="ru-RU" sz="1400" spc="-1" strike="noStrike">
              <a:latin typeface="Arial"/>
            </a:endParaRPr>
          </a:p>
        </p:txBody>
      </p:sp>
    </p:spTree>
  </p:cSld>
</p:note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sldImg"/>
          </p:nvPr>
        </p:nvSpPr>
        <p:spPr>
          <a:xfrm>
            <a:off x="444600" y="1243080"/>
            <a:ext cx="5966640" cy="3355200"/>
          </a:xfrm>
          <a:prstGeom prst="rect">
            <a:avLst/>
          </a:prstGeom>
        </p:spPr>
      </p:sp>
      <p:sp>
        <p:nvSpPr>
          <p:cNvPr id="166" name="PlaceHolder 2"/>
          <p:cNvSpPr>
            <a:spLocks noGrp="1"/>
          </p:cNvSpPr>
          <p:nvPr>
            <p:ph type="body"/>
          </p:nvPr>
        </p:nvSpPr>
        <p:spPr>
          <a:xfrm>
            <a:off x="685800" y="4788000"/>
            <a:ext cx="5484240" cy="3914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67" name="CustomShape 3"/>
          <p:cNvSpPr/>
          <p:nvPr/>
        </p:nvSpPr>
        <p:spPr>
          <a:xfrm>
            <a:off x="3884760" y="9448920"/>
            <a:ext cx="2969640" cy="496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6812B4A3-1766-4B02-9ADA-1E150A08F27A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5105520"/>
            <a:ext cx="12191400" cy="175176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4dcfa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" name="CustomShape 2"/>
          <p:cNvSpPr/>
          <p:nvPr/>
        </p:nvSpPr>
        <p:spPr>
          <a:xfrm>
            <a:off x="0" y="0"/>
            <a:ext cx="12191400" cy="51048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4dcfa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0" y="3768480"/>
            <a:ext cx="12191400" cy="2285280"/>
          </a:xfrm>
          <a:prstGeom prst="rect">
            <a:avLst/>
          </a:prstGeom>
          <a:gradFill rotWithShape="0">
            <a:gsLst>
              <a:gs pos="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0" y="1600200"/>
            <a:ext cx="12191400" cy="5104800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ffff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microsoft.com/office/2007/relationships/hdphoto" Target="../media/hdphoto1.wdp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microsoft.com/office/2007/relationships/hdphoto" Target="../media/hdphoto2.wdp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microsoft.com/office/2007/relationships/hdphoto" Target="../media/hdphoto3.wdp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jpeg"/><Relationship Id="rId3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slideLayout" Target="../slideLayouts/slideLayout1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image" Target="../media/image23.png"/><Relationship Id="rId3" Type="http://schemas.openxmlformats.org/officeDocument/2006/relationships/slideLayout" Target="../slideLayouts/slideLayout1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image" Target="../media/image25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image" Target="../media/image27.png"/><Relationship Id="rId3" Type="http://schemas.openxmlformats.org/officeDocument/2006/relationships/slideLayout" Target="../slideLayouts/slideLayout1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1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0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930600" y="2412360"/>
            <a:ext cx="10513440" cy="2301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43000"/>
          </a:bodyPr>
          <a:p>
            <a:pPr algn="ctr">
              <a:lnSpc>
                <a:spcPct val="100000"/>
              </a:lnSpc>
            </a:pPr>
            <a:br/>
            <a:r>
              <a:rPr b="1" lang="ru-RU" sz="4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«Основные способы мошенничеств, совершенных с применением информационно-коммуникационных технологий»</a:t>
            </a:r>
            <a:br/>
            <a:br/>
            <a:endParaRPr b="0" lang="ru-RU" sz="4200" spc="-1" strike="noStrike">
              <a:latin typeface="Arial"/>
            </a:endParaRPr>
          </a:p>
        </p:txBody>
      </p:sp>
      <p:pic>
        <p:nvPicPr>
          <p:cNvPr id="49" name="Объект 5" descr=""/>
          <p:cNvPicPr/>
          <p:nvPr/>
        </p:nvPicPr>
        <p:blipFill>
          <a:blip r:embed="rId1"/>
          <a:stretch/>
        </p:blipFill>
        <p:spPr>
          <a:xfrm>
            <a:off x="4244760" y="114480"/>
            <a:ext cx="3884760" cy="1807200"/>
          </a:xfrm>
          <a:prstGeom prst="rect">
            <a:avLst/>
          </a:prstGeom>
          <a:ln>
            <a:noFill/>
          </a:ln>
        </p:spPr>
      </p:pic>
      <p:sp>
        <p:nvSpPr>
          <p:cNvPr id="50" name="CustomShape 2"/>
          <p:cNvSpPr/>
          <p:nvPr/>
        </p:nvSpPr>
        <p:spPr>
          <a:xfrm>
            <a:off x="6706800" y="5885280"/>
            <a:ext cx="6093720" cy="943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МВД по Республике Бурятия</a:t>
            </a:r>
            <a:br/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CustomShape 1"/>
          <p:cNvSpPr/>
          <p:nvPr/>
        </p:nvSpPr>
        <p:spPr>
          <a:xfrm>
            <a:off x="646200" y="45288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2" name="CustomShape 2"/>
          <p:cNvSpPr/>
          <p:nvPr/>
        </p:nvSpPr>
        <p:spPr>
          <a:xfrm>
            <a:off x="10352520" y="295560"/>
            <a:ext cx="835920" cy="76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B7B27C64-E1C0-4BC0-9D76-63C4DAD480A1}" type="slidenum">
              <a:rPr b="0" lang="ru-RU" sz="2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&lt;номер&gt;</a:t>
            </a:fld>
            <a:endParaRPr b="0" lang="ru-RU" sz="2800" spc="-1" strike="noStrike">
              <a:latin typeface="Arial"/>
            </a:endParaRPr>
          </a:p>
        </p:txBody>
      </p:sp>
      <p:pic>
        <p:nvPicPr>
          <p:cNvPr id="53" name="Объект 4" descr=""/>
          <p:cNvPicPr/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0" y="0"/>
            <a:ext cx="12189960" cy="6855840"/>
          </a:xfrm>
          <a:prstGeom prst="rect">
            <a:avLst/>
          </a:prstGeom>
          <a:ln>
            <a:noFill/>
          </a:ln>
        </p:spPr>
      </p:pic>
      <p:sp>
        <p:nvSpPr>
          <p:cNvPr id="54" name="CustomShape 3"/>
          <p:cNvSpPr/>
          <p:nvPr/>
        </p:nvSpPr>
        <p:spPr>
          <a:xfrm>
            <a:off x="3144960" y="418320"/>
            <a:ext cx="5900040" cy="1918440"/>
          </a:xfrm>
          <a:prstGeom prst="rect">
            <a:avLst/>
          </a:prstGeom>
          <a:solidFill>
            <a:srgbClr val="92d050">
              <a:alpha val="7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Tinos"/>
                <a:ea typeface="DejaVu Sans"/>
              </a:rPr>
              <a:t>1. Телефонные мошенничества – </a:t>
            </a:r>
            <a:r>
              <a:rPr b="1" lang="ru-RU" sz="2400" spc="-1" strike="noStrike">
                <a:solidFill>
                  <a:srgbClr val="000000"/>
                </a:solidFill>
                <a:latin typeface="Tinos"/>
                <a:ea typeface="DejaVu Sans"/>
              </a:rPr>
              <a:t>мошенничества с использованием средств сотовой связи, совершающиеся путем сообщения гражданам заведомо ложной информации.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5" name="CustomShape 4"/>
          <p:cNvSpPr/>
          <p:nvPr/>
        </p:nvSpPr>
        <p:spPr>
          <a:xfrm>
            <a:off x="448920" y="3664800"/>
            <a:ext cx="5583960" cy="2284200"/>
          </a:xfrm>
          <a:prstGeom prst="rect">
            <a:avLst/>
          </a:prstGeom>
          <a:solidFill>
            <a:srgbClr val="92d050">
              <a:alpha val="7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Tinos"/>
                <a:ea typeface="DejaVu Sans"/>
              </a:rPr>
              <a:t>2. Кибермошенничества –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nos"/>
                <a:ea typeface="DejaVu Sans"/>
              </a:rPr>
              <a:t>вирусное заражение смартфона для получения доступа к данным, системам онлайн банкинга для последующего похищения денежных средств со счета.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56" name="CustomShape 5"/>
          <p:cNvSpPr/>
          <p:nvPr/>
        </p:nvSpPr>
        <p:spPr>
          <a:xfrm>
            <a:off x="6483960" y="3209760"/>
            <a:ext cx="5451120" cy="3015720"/>
          </a:xfrm>
          <a:prstGeom prst="rect">
            <a:avLst/>
          </a:prstGeom>
          <a:solidFill>
            <a:srgbClr val="92d050">
              <a:alpha val="7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Tinos"/>
                <a:ea typeface="DejaVu Sans"/>
              </a:rPr>
              <a:t>3. Мошенничества, совершаемые в сети интернет –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nos"/>
                <a:ea typeface="DejaVu Sans"/>
              </a:rPr>
              <a:t>мошенничества при покупках или продажах через сеть Интернет (онлайн магазины, соц.сети), оказание услуг, а также финансовые пирамиды, фиктивные инвестиции.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ustomShape 1"/>
          <p:cNvSpPr/>
          <p:nvPr/>
        </p:nvSpPr>
        <p:spPr>
          <a:xfrm>
            <a:off x="0" y="0"/>
            <a:ext cx="12189960" cy="170676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br/>
            <a:r>
              <a:rPr b="1" lang="ru-RU" sz="4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Телефонное мошенничество</a:t>
            </a:r>
            <a:r>
              <a:rPr b="0" lang="ru-RU" sz="4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: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58" name="CustomShape 2"/>
          <p:cNvSpPr/>
          <p:nvPr/>
        </p:nvSpPr>
        <p:spPr>
          <a:xfrm>
            <a:off x="0" y="4723920"/>
            <a:ext cx="12189960" cy="2131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br/>
            <a:r>
              <a:rPr b="1" lang="ru-RU" sz="4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Обман в ходе телефонного разговора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59" name="Рисунок 5" descr=""/>
          <p:cNvPicPr/>
          <p:nvPr/>
        </p:nvPicPr>
        <p:blipFill>
          <a:blip r:embed="rId1"/>
          <a:stretch/>
        </p:blipFill>
        <p:spPr>
          <a:xfrm>
            <a:off x="0" y="1640520"/>
            <a:ext cx="12189960" cy="30812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40000"/>
          </a:blip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CustomShape 1"/>
          <p:cNvSpPr/>
          <p:nvPr/>
        </p:nvSpPr>
        <p:spPr>
          <a:xfrm>
            <a:off x="646200" y="45288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br/>
            <a:endParaRPr b="0" lang="ru-RU" sz="1800" spc="-1" strike="noStrike">
              <a:latin typeface="Arial"/>
            </a:endParaRPr>
          </a:p>
        </p:txBody>
      </p:sp>
      <p:sp>
        <p:nvSpPr>
          <p:cNvPr id="61" name="CustomShape 2"/>
          <p:cNvSpPr/>
          <p:nvPr/>
        </p:nvSpPr>
        <p:spPr>
          <a:xfrm>
            <a:off x="10228320" y="145080"/>
            <a:ext cx="733680" cy="45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B0BFA8C7-DA70-471F-BF6E-AC2E756598FC}" type="slidenum">
              <a:rPr b="0" lang="ru-RU" sz="2800" spc="-1" strike="noStrike">
                <a:solidFill>
                  <a:srgbClr val="000000"/>
                </a:solidFill>
                <a:latin typeface="Century Gothic"/>
                <a:ea typeface="DejaVu Sans"/>
              </a:rPr>
              <a:t>&lt;номер&gt;</a:t>
            </a:fld>
            <a:endParaRPr b="0" lang="ru-RU" sz="2800" spc="-1" strike="noStrike">
              <a:latin typeface="Arial"/>
            </a:endParaRPr>
          </a:p>
        </p:txBody>
      </p:sp>
      <p:pic>
        <p:nvPicPr>
          <p:cNvPr id="62" name="Объект 12" descr="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26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0" y="0"/>
            <a:ext cx="12189960" cy="7166520"/>
          </a:xfrm>
          <a:prstGeom prst="rect">
            <a:avLst/>
          </a:prstGeom>
          <a:ln>
            <a:noFill/>
          </a:ln>
          <a:effectLst>
            <a:outerShdw blurRad="38100" dir="5400000" dist="25560" rotWithShape="0">
              <a:srgbClr val="000000">
                <a:alpha val="45000"/>
              </a:srgbClr>
            </a:outerShdw>
          </a:effectLst>
        </p:spPr>
      </p:pic>
      <p:sp>
        <p:nvSpPr>
          <p:cNvPr id="63" name="CustomShape 3"/>
          <p:cNvSpPr/>
          <p:nvPr/>
        </p:nvSpPr>
        <p:spPr>
          <a:xfrm>
            <a:off x="237600" y="-1306440"/>
            <a:ext cx="7099200" cy="638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-</a:t>
            </a:r>
            <a:r>
              <a:rPr b="0" lang="ru-RU" sz="1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ЗВОНОК под предлогом СОТРУДНИКА ПОЛИЦИИ!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" name="CustomShape 4"/>
          <p:cNvSpPr/>
          <p:nvPr/>
        </p:nvSpPr>
        <p:spPr>
          <a:xfrm>
            <a:off x="303840" y="954360"/>
            <a:ext cx="7443720" cy="4113000"/>
          </a:xfrm>
          <a:prstGeom prst="rect">
            <a:avLst/>
          </a:prstGeom>
          <a:solidFill>
            <a:schemeClr val="tx1">
              <a:lumMod val="95000"/>
              <a:lumOff val="5000"/>
              <a:alpha val="72000"/>
            </a:scheme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Tinos"/>
                <a:ea typeface="DejaVu Sans"/>
              </a:rPr>
              <a:t>ЗВОНОК под предлогом СОТРУДНИКА ПОЛИЦИИ!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Tinos"/>
                <a:ea typeface="DejaVu Sans"/>
              </a:rPr>
              <a:t>ЗВОНОК под предлогом СОТРУДНИКА БЕЗОПАСНОСТИ БАНКА!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Tinos"/>
                <a:ea typeface="DejaVu Sans"/>
              </a:rPr>
              <a:t>ЗВОНОК под предлогом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Tinos"/>
                <a:ea typeface="DejaVu Sans"/>
              </a:rPr>
              <a:t>«РОДСТВЕННИК ПОПАЛ В ДТП»!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ustomShape 1"/>
          <p:cNvSpPr/>
          <p:nvPr/>
        </p:nvSpPr>
        <p:spPr>
          <a:xfrm>
            <a:off x="646200" y="45288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CustomShape 2"/>
          <p:cNvSpPr/>
          <p:nvPr/>
        </p:nvSpPr>
        <p:spPr>
          <a:xfrm>
            <a:off x="1103400" y="2053080"/>
            <a:ext cx="8944560" cy="4193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7" name="CustomShape 3"/>
          <p:cNvSpPr/>
          <p:nvPr/>
        </p:nvSpPr>
        <p:spPr>
          <a:xfrm>
            <a:off x="10352520" y="295560"/>
            <a:ext cx="835920" cy="76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F92CBBEC-ED33-425A-A3B1-32563C4422E9}" type="slidenum">
              <a:rPr b="0" lang="ru-RU" sz="2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&lt;номер&gt;</a:t>
            </a:fld>
            <a:endParaRPr b="0" lang="ru-RU" sz="2800" spc="-1" strike="noStrike">
              <a:latin typeface="Arial"/>
            </a:endParaRPr>
          </a:p>
        </p:txBody>
      </p:sp>
      <p:pic>
        <p:nvPicPr>
          <p:cNvPr id="68" name="Рисунок 4" descr=""/>
          <p:cNvPicPr/>
          <p:nvPr/>
        </p:nvPicPr>
        <p:blipFill>
          <a:blip r:embed="rId1"/>
          <a:stretch/>
        </p:blipFill>
        <p:spPr>
          <a:xfrm>
            <a:off x="0" y="-72000"/>
            <a:ext cx="12189960" cy="7155360"/>
          </a:xfrm>
          <a:prstGeom prst="rect">
            <a:avLst/>
          </a:prstGeom>
          <a:ln>
            <a:noFill/>
          </a:ln>
        </p:spPr>
      </p:pic>
      <p:sp>
        <p:nvSpPr>
          <p:cNvPr id="69" name="CustomShape 4"/>
          <p:cNvSpPr/>
          <p:nvPr/>
        </p:nvSpPr>
        <p:spPr>
          <a:xfrm>
            <a:off x="0" y="103680"/>
            <a:ext cx="12189960" cy="114984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stomShape 1"/>
          <p:cNvSpPr/>
          <p:nvPr/>
        </p:nvSpPr>
        <p:spPr>
          <a:xfrm>
            <a:off x="646200" y="45288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" name="CustomShape 2"/>
          <p:cNvSpPr/>
          <p:nvPr/>
        </p:nvSpPr>
        <p:spPr>
          <a:xfrm>
            <a:off x="1103400" y="2053080"/>
            <a:ext cx="8944560" cy="4193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2" name="CustomShape 3"/>
          <p:cNvSpPr/>
          <p:nvPr/>
        </p:nvSpPr>
        <p:spPr>
          <a:xfrm>
            <a:off x="10352520" y="295560"/>
            <a:ext cx="835920" cy="76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6DCBC947-2CA5-4986-A79F-7AF17A63D5ED}" type="slidenum">
              <a:rPr b="0" lang="ru-RU" sz="2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&lt;номер&gt;</a:t>
            </a:fld>
            <a:endParaRPr b="0" lang="ru-RU" sz="2800" spc="-1" strike="noStrike">
              <a:latin typeface="Arial"/>
            </a:endParaRPr>
          </a:p>
        </p:txBody>
      </p:sp>
      <p:pic>
        <p:nvPicPr>
          <p:cNvPr id="73" name="Рисунок 4" descr=""/>
          <p:cNvPicPr/>
          <p:nvPr/>
        </p:nvPicPr>
        <p:blipFill>
          <a:blip r:embed="rId1"/>
          <a:stretch/>
        </p:blipFill>
        <p:spPr>
          <a:xfrm>
            <a:off x="-72000" y="0"/>
            <a:ext cx="12191040" cy="6856560"/>
          </a:xfrm>
          <a:prstGeom prst="rect">
            <a:avLst/>
          </a:prstGeom>
          <a:ln>
            <a:noFill/>
          </a:ln>
        </p:spPr>
      </p:pic>
      <p:sp>
        <p:nvSpPr>
          <p:cNvPr id="74" name="CustomShape 4"/>
          <p:cNvSpPr/>
          <p:nvPr/>
        </p:nvSpPr>
        <p:spPr>
          <a:xfrm>
            <a:off x="0" y="-360"/>
            <a:ext cx="12189960" cy="1149840"/>
          </a:xfrm>
          <a:prstGeom prst="rect">
            <a:avLst/>
          </a:prstGeom>
          <a:solidFill>
            <a:srgbClr val="bcba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ustomShape 1"/>
          <p:cNvSpPr/>
          <p:nvPr/>
        </p:nvSpPr>
        <p:spPr>
          <a:xfrm>
            <a:off x="646200" y="45288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" name="CustomShape 2"/>
          <p:cNvSpPr/>
          <p:nvPr/>
        </p:nvSpPr>
        <p:spPr>
          <a:xfrm>
            <a:off x="1103400" y="2053080"/>
            <a:ext cx="8944560" cy="4193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77" name="Picture 2" descr=""/>
          <p:cNvPicPr/>
          <p:nvPr/>
        </p:nvPicPr>
        <p:blipFill>
          <a:blip r:embed="rId1"/>
          <a:stretch/>
        </p:blipFill>
        <p:spPr>
          <a:xfrm>
            <a:off x="-1440" y="72000"/>
            <a:ext cx="12191400" cy="6867000"/>
          </a:xfrm>
          <a:prstGeom prst="rect">
            <a:avLst/>
          </a:prstGeom>
          <a:ln>
            <a:noFill/>
          </a:ln>
        </p:spPr>
      </p:pic>
      <p:sp>
        <p:nvSpPr>
          <p:cNvPr id="78" name="CustomShape 3"/>
          <p:cNvSpPr/>
          <p:nvPr/>
        </p:nvSpPr>
        <p:spPr>
          <a:xfrm>
            <a:off x="0" y="166320"/>
            <a:ext cx="12189960" cy="879120"/>
          </a:xfrm>
          <a:prstGeom prst="rect">
            <a:avLst/>
          </a:prstGeom>
          <a:solidFill>
            <a:srgbClr val="00b0f0"/>
          </a:solidFill>
          <a:ln cap="rnd">
            <a:solidFill>
              <a:srgbClr val="1e2e68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Объект 4" descr=""/>
          <p:cNvPicPr/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54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0" y="154080"/>
            <a:ext cx="12189960" cy="6701760"/>
          </a:xfrm>
          <a:prstGeom prst="rect">
            <a:avLst/>
          </a:prstGeom>
          <a:ln>
            <a:noFill/>
          </a:ln>
        </p:spPr>
      </p:pic>
      <p:sp>
        <p:nvSpPr>
          <p:cNvPr id="80" name="CustomShape 1"/>
          <p:cNvSpPr/>
          <p:nvPr/>
        </p:nvSpPr>
        <p:spPr>
          <a:xfrm>
            <a:off x="388080" y="360000"/>
            <a:ext cx="9402480" cy="3683520"/>
          </a:xfrm>
          <a:prstGeom prst="rect">
            <a:avLst/>
          </a:prstGeom>
          <a:solidFill>
            <a:schemeClr val="bg2">
              <a:lumMod val="10000"/>
              <a:alpha val="72000"/>
            </a:scheme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ru-RU" sz="3400" spc="-1" strike="noStrike">
                <a:solidFill>
                  <a:srgbClr val="ffffff"/>
                </a:solidFill>
                <a:latin typeface="Tinos"/>
                <a:ea typeface="DejaVu Sans"/>
              </a:rPr>
              <a:t>Кибермошенничества</a:t>
            </a:r>
            <a:br/>
            <a:br/>
            <a:r>
              <a:rPr b="1" lang="ru-RU" sz="3400" spc="-1" strike="noStrike">
                <a:solidFill>
                  <a:srgbClr val="ffffff"/>
                </a:solidFill>
                <a:latin typeface="Tinos"/>
                <a:ea typeface="DejaVu Sans"/>
              </a:rPr>
              <a:t>- Фишинг; </a:t>
            </a:r>
            <a:br/>
            <a:r>
              <a:rPr b="1" lang="ru-RU" sz="3400" spc="-1" strike="noStrike">
                <a:solidFill>
                  <a:srgbClr val="ffffff"/>
                </a:solidFill>
                <a:latin typeface="Tinos"/>
                <a:ea typeface="DejaVu Sans"/>
              </a:rPr>
              <a:t>- Взлом Госуслуг;</a:t>
            </a:r>
            <a:br/>
            <a:r>
              <a:rPr b="1" lang="ru-RU" sz="3400" spc="-1" strike="noStrike">
                <a:solidFill>
                  <a:srgbClr val="ffffff"/>
                </a:solidFill>
                <a:latin typeface="Tinos"/>
                <a:ea typeface="DejaVu Sans"/>
              </a:rPr>
              <a:t>- Вирусы и программы удаленного доступа.</a:t>
            </a:r>
            <a:br/>
            <a:endParaRPr b="0" lang="ru-RU" sz="3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1440" y="-154080"/>
            <a:ext cx="12189960" cy="14454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br/>
            <a:r>
              <a:rPr b="0" lang="ru-RU" sz="3200" spc="-1" strike="noStrike">
                <a:solidFill>
                  <a:srgbClr val="c00000"/>
                </a:solidFill>
                <a:latin typeface="Arial Black"/>
                <a:ea typeface="DejaVu Sans"/>
              </a:rPr>
              <a:t>ФИШИНГ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82" name="CustomShape 2"/>
          <p:cNvSpPr/>
          <p:nvPr/>
        </p:nvSpPr>
        <p:spPr>
          <a:xfrm>
            <a:off x="1440" y="1292040"/>
            <a:ext cx="12189960" cy="556524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00000"/>
                </a:solidFill>
                <a:latin typeface="Tinos"/>
                <a:ea typeface="DejaVu Sans"/>
              </a:rPr>
              <a:t>Мошенники создают сайты двойники с целью:</a:t>
            </a:r>
            <a:endParaRPr b="0" lang="ru-RU" sz="4000" spc="-1" strike="noStrike">
              <a:latin typeface="Arial"/>
            </a:endParaRPr>
          </a:p>
          <a:p>
            <a:pPr marL="571680" indent="-569520">
              <a:lnSpc>
                <a:spcPct val="100000"/>
              </a:lnSpc>
              <a:buClr>
                <a:srgbClr val="c00000"/>
              </a:buClr>
              <a:buFont typeface="Wingdings" charset="2"/>
              <a:buChar char=""/>
            </a:pPr>
            <a:r>
              <a:rPr b="0" lang="ru-RU" sz="4000" spc="-1" strike="noStrike">
                <a:solidFill>
                  <a:srgbClr val="000000"/>
                </a:solidFill>
                <a:latin typeface="Tinos"/>
                <a:ea typeface="DejaVu Sans"/>
              </a:rPr>
              <a:t>Списания денег путем выманивания у жертв банковских сведений для совершения ПЛАТЕЖЕЙ/ПЕРЕВОДОВ;</a:t>
            </a:r>
            <a:endParaRPr b="0" lang="ru-RU" sz="4000" spc="-1" strike="noStrike">
              <a:latin typeface="Arial"/>
            </a:endParaRPr>
          </a:p>
          <a:p>
            <a:pPr marL="571680" indent="-569520">
              <a:lnSpc>
                <a:spcPct val="100000"/>
              </a:lnSpc>
              <a:buClr>
                <a:srgbClr val="c00000"/>
              </a:buClr>
              <a:buFont typeface="Wingdings" charset="2"/>
              <a:buChar char=""/>
            </a:pPr>
            <a:r>
              <a:rPr b="0" lang="ru-RU" sz="4000" spc="-1" strike="noStrike">
                <a:solidFill>
                  <a:srgbClr val="000000"/>
                </a:solidFill>
                <a:latin typeface="Tinos"/>
                <a:ea typeface="DejaVu Sans"/>
              </a:rPr>
              <a:t>Взлома аккаунтов социальных сетей, портала Госуслуг и др.;</a:t>
            </a:r>
            <a:endParaRPr b="0" lang="ru-RU" sz="4000" spc="-1" strike="noStrike">
              <a:latin typeface="Arial"/>
            </a:endParaRPr>
          </a:p>
          <a:p>
            <a:pPr marL="571680" indent="-569520">
              <a:lnSpc>
                <a:spcPct val="100000"/>
              </a:lnSpc>
              <a:buClr>
                <a:srgbClr val="c00000"/>
              </a:buClr>
              <a:buFont typeface="Wingdings" charset="2"/>
              <a:buChar char=""/>
            </a:pPr>
            <a:r>
              <a:rPr b="0" lang="ru-RU" sz="4000" spc="-1" strike="noStrike">
                <a:solidFill>
                  <a:srgbClr val="000000"/>
                </a:solidFill>
                <a:latin typeface="Tinos"/>
                <a:ea typeface="DejaVu Sans"/>
              </a:rPr>
              <a:t>Заражения устройств жертвы «Вирусом».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330120" y="401760"/>
            <a:ext cx="10094400" cy="700920"/>
          </a:xfrm>
          <a:prstGeom prst="rect">
            <a:avLst/>
          </a:prstGeom>
          <a:gradFill rotWithShape="0">
            <a:gsLst>
              <a:gs pos="0">
                <a:srgbClr val="828282"/>
              </a:gs>
              <a:gs pos="100000">
                <a:srgbClr val="bababa"/>
              </a:gs>
            </a:gsLst>
            <a:lin ang="10800000"/>
          </a:gra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c00000"/>
                </a:solidFill>
                <a:latin typeface="Tinos"/>
                <a:ea typeface="DejaVu Sans"/>
              </a:rPr>
              <a:t>КАК РАСПОЗНАТЬ САЙТ ДВОЙНИК</a:t>
            </a:r>
            <a:br/>
            <a:endParaRPr b="0" lang="ru-RU" sz="2400" spc="-1" strike="noStrike">
              <a:latin typeface="Arial"/>
            </a:endParaRPr>
          </a:p>
        </p:txBody>
      </p:sp>
      <p:sp>
        <p:nvSpPr>
          <p:cNvPr id="84" name="CustomShape 2"/>
          <p:cNvSpPr/>
          <p:nvPr/>
        </p:nvSpPr>
        <p:spPr>
          <a:xfrm>
            <a:off x="150840" y="1308240"/>
            <a:ext cx="5498640" cy="5313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ПРИ ПРОВЕРКЕ ОБРАТИТЕ ВНИМАНИЕ НА ДОМЕН (ИМЯ) САЙТА: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19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Мошенники заменяют буквы символами – например, </a:t>
            </a:r>
            <a:r>
              <a:rPr b="1" lang="ru-RU" sz="1900" spc="-1" strike="noStrike">
                <a:solidFill>
                  <a:srgbClr val="000000"/>
                </a:solidFill>
                <a:latin typeface="Tinos"/>
                <a:ea typeface="DejaVu Sans"/>
              </a:rPr>
              <a:t>ЦИФРА 1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 вместо </a:t>
            </a:r>
            <a:r>
              <a:rPr b="1" lang="ru-RU" sz="1900" spc="-1" strike="noStrike">
                <a:solidFill>
                  <a:srgbClr val="000000"/>
                </a:solidFill>
                <a:latin typeface="Tinos"/>
                <a:ea typeface="DejaVu Sans"/>
              </a:rPr>
              <a:t>БУКВЫ «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I</a:t>
            </a:r>
            <a:r>
              <a:rPr b="1" lang="ru-RU" sz="1900" spc="-1" strike="noStrike">
                <a:solidFill>
                  <a:srgbClr val="000000"/>
                </a:solidFill>
                <a:latin typeface="Tinos"/>
                <a:ea typeface="DejaVu Sans"/>
              </a:rPr>
              <a:t>»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 (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on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L</a:t>
            </a:r>
            <a:r>
              <a:rPr b="1" lang="ru-RU" sz="1900" spc="-1" strike="noStrike">
                <a:solidFill>
                  <a:srgbClr val="000000"/>
                </a:solidFill>
                <a:latin typeface="Tinos"/>
                <a:ea typeface="DejaVu Sans"/>
              </a:rPr>
              <a:t>1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ne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 вместо 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on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LI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ne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);</a:t>
            </a:r>
            <a:endParaRPr b="0" lang="ru-RU" sz="19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Имя сайта максимально приближено к оригиналу (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on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LL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ine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.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sberbank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.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ru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 вместо 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on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L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ine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.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sberbank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.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ru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);</a:t>
            </a:r>
            <a:endParaRPr b="0" lang="ru-RU" sz="19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В некоторых случаях для написания домена используются буквы похожие на латинские из алфавита другого языка;</a:t>
            </a:r>
            <a:endParaRPr b="0" lang="ru-RU" sz="19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Фейковый сайт может располагаться в нестандартной зоне, например 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rzd</a:t>
            </a:r>
            <a:r>
              <a:rPr b="1" lang="ru-RU" sz="1900" spc="-1" strike="noStrike">
                <a:solidFill>
                  <a:srgbClr val="000000"/>
                </a:solidFill>
                <a:latin typeface="Tinos"/>
                <a:ea typeface="DejaVu Sans"/>
              </a:rPr>
              <a:t>.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INFO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 или 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rzd</a:t>
            </a:r>
            <a:r>
              <a:rPr b="1" lang="ru-RU" sz="1900" spc="-1" strike="noStrike">
                <a:solidFill>
                  <a:srgbClr val="000000"/>
                </a:solidFill>
                <a:latin typeface="Tinos"/>
                <a:ea typeface="DejaVu Sans"/>
              </a:rPr>
              <a:t>.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NET</a:t>
            </a:r>
            <a:r>
              <a:rPr b="1" lang="ru-RU" sz="1900" spc="-1" strike="noStrike">
                <a:solidFill>
                  <a:srgbClr val="000000"/>
                </a:solidFill>
                <a:latin typeface="Tinos"/>
                <a:ea typeface="DejaVu Sans"/>
              </a:rPr>
              <a:t>,</a:t>
            </a:r>
            <a:r>
              <a:rPr b="1" lang="ru-RU" sz="1900" spc="-1" strike="noStrike">
                <a:solidFill>
                  <a:srgbClr val="a50021"/>
                </a:solidFill>
                <a:latin typeface="Tinos"/>
                <a:ea typeface="DejaVu Sans"/>
              </a:rPr>
              <a:t> когда оригинал: 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rzd</a:t>
            </a:r>
            <a:r>
              <a:rPr b="1" lang="ru-RU" sz="1900" spc="-1" strike="noStrike">
                <a:solidFill>
                  <a:srgbClr val="000000"/>
                </a:solidFill>
                <a:latin typeface="Tinos"/>
                <a:ea typeface="DejaVu Sans"/>
              </a:rPr>
              <a:t>.</a:t>
            </a:r>
            <a:r>
              <a:rPr b="1" lang="en-US" sz="1900" spc="-1" strike="noStrike">
                <a:solidFill>
                  <a:srgbClr val="000000"/>
                </a:solidFill>
                <a:latin typeface="Tinos"/>
                <a:ea typeface="DejaVu Sans"/>
              </a:rPr>
              <a:t>RU</a:t>
            </a:r>
            <a:r>
              <a:rPr b="1" lang="en-US" sz="1900" spc="-1" strike="noStrike">
                <a:solidFill>
                  <a:srgbClr val="a50021"/>
                </a:solidFill>
                <a:latin typeface="Tinos"/>
                <a:ea typeface="DejaVu Sans"/>
              </a:rPr>
              <a:t> 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1900" spc="-1" strike="noStrike">
              <a:latin typeface="Arial"/>
            </a:endParaRPr>
          </a:p>
        </p:txBody>
      </p:sp>
      <p:pic>
        <p:nvPicPr>
          <p:cNvPr id="85" name="Рисунок 4" descr="http://post.mvd.ru/Session/870976-ovoST0c3EHZ65G63y6n7-kmbduek/MIME/INBOX-MM-1/2718-03-B/Fishingovye-sajty-v-brauzere.jpg"/>
          <p:cNvPicPr/>
          <p:nvPr/>
        </p:nvPicPr>
        <p:blipFill>
          <a:blip r:embed="rId1"/>
          <a:srcRect l="9468" t="0" r="0" b="8427"/>
          <a:stretch/>
        </p:blipFill>
        <p:spPr>
          <a:xfrm>
            <a:off x="5803920" y="1308240"/>
            <a:ext cx="6236640" cy="34308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2" descr="https://iskra-et.ru/media/rss-54c06ea63436c52bc4c1a6bc5aeafaac/rssimg-e213def2207fa4cacb09ae683aa7b14d.jpeg"/>
          <p:cNvPicPr/>
          <p:nvPr/>
        </p:nvPicPr>
        <p:blipFill>
          <a:blip r:embed="rId1"/>
          <a:stretch/>
        </p:blipFill>
        <p:spPr>
          <a:xfrm>
            <a:off x="0" y="1209600"/>
            <a:ext cx="12189960" cy="5646240"/>
          </a:xfrm>
          <a:prstGeom prst="rect">
            <a:avLst/>
          </a:prstGeom>
          <a:ln>
            <a:noFill/>
          </a:ln>
        </p:spPr>
      </p:pic>
      <p:sp>
        <p:nvSpPr>
          <p:cNvPr id="87" name="CustomShape 1"/>
          <p:cNvSpPr/>
          <p:nvPr/>
        </p:nvSpPr>
        <p:spPr>
          <a:xfrm>
            <a:off x="0" y="-144360"/>
            <a:ext cx="12191400" cy="1558440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c00000"/>
                </a:solidFill>
                <a:latin typeface="Tinos"/>
                <a:ea typeface="DejaVu Sans"/>
              </a:rPr>
              <a:t>Взлом личного кабинета Госуслуг</a:t>
            </a:r>
            <a:br/>
            <a:endParaRPr b="0" lang="ru-R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228600" y="141480"/>
            <a:ext cx="10121760" cy="867960"/>
          </a:xfrm>
          <a:prstGeom prst="rect">
            <a:avLst/>
          </a:prstGeom>
          <a:solidFill>
            <a:srgbClr val="d9d9d9">
              <a:alpha val="65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a50021"/>
                </a:solidFill>
                <a:latin typeface="Times New Roman"/>
                <a:ea typeface="DejaVu Sans"/>
              </a:rPr>
              <a:t>Как мошенники получают доступ к Госуслугам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89" name="CustomShape 2"/>
          <p:cNvSpPr/>
          <p:nvPr/>
        </p:nvSpPr>
        <p:spPr>
          <a:xfrm>
            <a:off x="169560" y="1099080"/>
            <a:ext cx="4653360" cy="512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Т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елефонный звонок от «оператора сотовой связи». -Сообщают что необходимо продлить срок действия сим-карты или обновить паспортные данные.</a:t>
            </a:r>
            <a:endParaRPr b="0" lang="ru-RU" sz="2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Телефонный звонок от «сотрудника портала Госуслуг». -Сообщают о подозрительной активности.</a:t>
            </a:r>
            <a:endParaRPr b="0" lang="ru-RU" sz="2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В целях подтверждения личности, а так же под другим предлогом требуют сообщить/продиктовать СМС-код который поступит на телефон с портала Госуслуг.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90" name="CustomShape 3"/>
          <p:cNvSpPr/>
          <p:nvPr/>
        </p:nvSpPr>
        <p:spPr>
          <a:xfrm>
            <a:off x="5068080" y="1099080"/>
            <a:ext cx="7011360" cy="5521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В ЭТО ВРЕМЯ мошенники зная абонентский номер жертвы. На сайте Госуслуг открывают вкладку: «Восстановление пароля».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18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Указывают номер жертвы и ждут когда, им сообщать код из СМС.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18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Для аккаунтов где установлен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вход на портал по смс-коду,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мошенники просят повторно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сообщить код, якобы первый код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 действителен и не проходит.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На самом деле повторно приходит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КОД для изменения номера телефона.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</p:txBody>
      </p:sp>
      <p:pic>
        <p:nvPicPr>
          <p:cNvPr id="91" name="Рисунок 7" descr=""/>
          <p:cNvPicPr/>
          <p:nvPr/>
        </p:nvPicPr>
        <p:blipFill>
          <a:blip r:embed="rId1"/>
          <a:srcRect l="5088" t="14610" r="4450" b="61278"/>
          <a:stretch/>
        </p:blipFill>
        <p:spPr>
          <a:xfrm>
            <a:off x="6868800" y="1852560"/>
            <a:ext cx="2855880" cy="1516320"/>
          </a:xfrm>
          <a:prstGeom prst="rect">
            <a:avLst/>
          </a:prstGeom>
          <a:ln>
            <a:noFill/>
          </a:ln>
        </p:spPr>
      </p:pic>
      <p:pic>
        <p:nvPicPr>
          <p:cNvPr id="92" name="Рисунок 8" descr=""/>
          <p:cNvPicPr/>
          <p:nvPr/>
        </p:nvPicPr>
        <p:blipFill>
          <a:blip r:embed="rId2"/>
          <a:srcRect l="10815" t="0" r="14661" b="31483"/>
          <a:stretch/>
        </p:blipFill>
        <p:spPr>
          <a:xfrm>
            <a:off x="9126360" y="4389480"/>
            <a:ext cx="2450520" cy="1735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CustomShape 1"/>
          <p:cNvSpPr/>
          <p:nvPr/>
        </p:nvSpPr>
        <p:spPr>
          <a:xfrm>
            <a:off x="0" y="252360"/>
            <a:ext cx="10437120" cy="802800"/>
          </a:xfrm>
          <a:prstGeom prst="rect">
            <a:avLst/>
          </a:prstGeom>
          <a:gradFill rotWithShape="0">
            <a:gsLst>
              <a:gs pos="0">
                <a:srgbClr val="828282"/>
              </a:gs>
              <a:gs pos="100000">
                <a:srgbClr val="bababa"/>
              </a:gs>
            </a:gsLst>
            <a:lin ang="10800000"/>
          </a:gra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4400" spc="-1" strike="noStrike">
                <a:solidFill>
                  <a:srgbClr val="a50021"/>
                </a:solidFill>
                <a:latin typeface="Tinos"/>
                <a:ea typeface="DejaVu Sans"/>
              </a:rPr>
              <a:t>Способ защиты: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94" name="CustomShape 2"/>
          <p:cNvSpPr/>
          <p:nvPr/>
        </p:nvSpPr>
        <p:spPr>
          <a:xfrm>
            <a:off x="231120" y="1649880"/>
            <a:ext cx="10784880" cy="792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Calibri"/>
              </a:rPr>
              <a:t>1. </a:t>
            </a:r>
            <a:r>
              <a:rPr b="1" lang="ru-RU" sz="2000" spc="-1" strike="noStrike">
                <a:solidFill>
                  <a:srgbClr val="c00000"/>
                </a:solidFill>
                <a:latin typeface="Times New Roman"/>
                <a:ea typeface="Calibri"/>
              </a:rPr>
              <a:t>НИКОМУ НЕ СООБЩАЙТЕ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Calibri"/>
              </a:rPr>
              <a:t>КОД ИЗ СМС-СООБЩЕНИЯ ПОСТУПИВШИЙ С ПОРТАЛА ГОСУСЛУГ.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95" name="CustomShape 3"/>
          <p:cNvSpPr/>
          <p:nvPr/>
        </p:nvSpPr>
        <p:spPr>
          <a:xfrm>
            <a:off x="221400" y="2625120"/>
            <a:ext cx="10784880" cy="2618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81000"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2.                                                – В ЛИЧНОМ КАБИНЕТЕ, ЗАЙТИ В  </a:t>
            </a:r>
            <a:r>
              <a:rPr b="1" lang="ru-RU" sz="2000" spc="-1" strike="noStrike">
                <a:solidFill>
                  <a:srgbClr val="c00000"/>
                </a:solidFill>
                <a:latin typeface="Century Gothic"/>
                <a:ea typeface="DejaVu Sans"/>
              </a:rPr>
              <a:t>«ПРОФИЛЬ»;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                                                   – </a:t>
            </a: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ВЫБРАТЬ РАЗДЕЛ </a:t>
            </a:r>
            <a:r>
              <a:rPr b="1" lang="ru-RU" sz="2000" spc="-1" strike="noStrike">
                <a:solidFill>
                  <a:srgbClr val="c00000"/>
                </a:solidFill>
                <a:latin typeface="Century Gothic"/>
                <a:ea typeface="DejaVu Sans"/>
              </a:rPr>
              <a:t>«СОГЛАСИЯ И ДОВЕРЕННОСТИ»;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                                                   </a:t>
            </a: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- ОТОЗВАТЬ СОГЛАСИЯ НА ОБРАБОТКУ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                                                     </a:t>
            </a: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ПЕРСОНАЛЬНЫХ ДАННЫХ У БАНКОВСКИХ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                                                     </a:t>
            </a: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ОРГАНИЗАЦИЙ.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96" name="CustomShape 4"/>
          <p:cNvSpPr/>
          <p:nvPr/>
        </p:nvSpPr>
        <p:spPr>
          <a:xfrm>
            <a:off x="231120" y="5400720"/>
            <a:ext cx="10784880" cy="112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3. </a:t>
            </a:r>
            <a:r>
              <a:rPr b="1" lang="ru-RU" sz="2000" spc="-1" strike="noStrike">
                <a:solidFill>
                  <a:srgbClr val="c00000"/>
                </a:solidFill>
                <a:latin typeface="Century Gothic"/>
                <a:ea typeface="DejaVu Sans"/>
              </a:rPr>
              <a:t>НАСТРОИТЬ ВХОД НА ГОСУСЛУГИ </a:t>
            </a: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ПО ПАРОЛЮ И КОДУ ИЗ СМС-СООБЩЕНИЯ.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4. РЕГУЛЯРНО, РАЗ В ПОЛГОДА, </a:t>
            </a:r>
            <a:r>
              <a:rPr b="1" lang="ru-RU" sz="2000" spc="-1" strike="noStrike">
                <a:solidFill>
                  <a:srgbClr val="c00000"/>
                </a:solidFill>
                <a:latin typeface="Century Gothic"/>
                <a:ea typeface="DejaVu Sans"/>
              </a:rPr>
              <a:t>МЕНЯТЬ ПАРОЛИ ДОСТУПА</a:t>
            </a:r>
            <a:r>
              <a:rPr b="1" lang="ru-RU" sz="2000" spc="-1" strike="noStrike">
                <a:solidFill>
                  <a:srgbClr val="000000"/>
                </a:solidFill>
                <a:latin typeface="Century Gothic"/>
                <a:ea typeface="DejaVu Sans"/>
              </a:rPr>
              <a:t>.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97" name="Рисунок 19" descr=""/>
          <p:cNvPicPr/>
          <p:nvPr/>
        </p:nvPicPr>
        <p:blipFill>
          <a:blip r:embed="rId1"/>
          <a:srcRect l="0" t="0" r="9799" b="0"/>
          <a:stretch/>
        </p:blipFill>
        <p:spPr>
          <a:xfrm>
            <a:off x="480960" y="2665080"/>
            <a:ext cx="3261240" cy="244872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98" name="CustomShape 5"/>
          <p:cNvSpPr/>
          <p:nvPr/>
        </p:nvSpPr>
        <p:spPr>
          <a:xfrm>
            <a:off x="1559160" y="2625120"/>
            <a:ext cx="1287720" cy="353880"/>
          </a:xfrm>
          <a:prstGeom prst="ellipse">
            <a:avLst/>
          </a:prstGeom>
          <a:noFill/>
          <a:ln cap="rnd" w="38160">
            <a:solidFill>
              <a:srgbClr val="c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9" name="CustomShape 6"/>
          <p:cNvSpPr/>
          <p:nvPr/>
        </p:nvSpPr>
        <p:spPr>
          <a:xfrm>
            <a:off x="480960" y="3344040"/>
            <a:ext cx="2058120" cy="446400"/>
          </a:xfrm>
          <a:prstGeom prst="ellipse">
            <a:avLst/>
          </a:prstGeom>
          <a:noFill/>
          <a:ln cap="rnd" w="38160">
            <a:solidFill>
              <a:srgbClr val="c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0" name="CustomShape 7"/>
          <p:cNvSpPr/>
          <p:nvPr/>
        </p:nvSpPr>
        <p:spPr>
          <a:xfrm>
            <a:off x="2849040" y="2820240"/>
            <a:ext cx="1076400" cy="430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cap="rnd" w="38160">
            <a:solidFill>
              <a:srgbClr val="c00000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1" name="CustomShape 8"/>
          <p:cNvSpPr/>
          <p:nvPr/>
        </p:nvSpPr>
        <p:spPr>
          <a:xfrm>
            <a:off x="2541240" y="3575880"/>
            <a:ext cx="1384200" cy="2145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cap="rnd" w="38160">
            <a:solidFill>
              <a:srgbClr val="c00000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53000"/>
          </a:blip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CustomShape 1"/>
          <p:cNvSpPr/>
          <p:nvPr/>
        </p:nvSpPr>
        <p:spPr>
          <a:xfrm>
            <a:off x="10377720" y="0"/>
            <a:ext cx="781920" cy="596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6E43BF67-8AB3-45FE-8DFC-8A9C9D4BFC69}" type="slidenum">
              <a:rPr b="0" lang="ru-RU" sz="2800" spc="-1" strike="noStrike">
                <a:solidFill>
                  <a:srgbClr val="000000"/>
                </a:solidFill>
                <a:latin typeface="Century Gothic"/>
                <a:ea typeface="DejaVu Sans"/>
              </a:rPr>
              <a:t>&lt;номер&gt;</a:t>
            </a:fld>
            <a:endParaRPr b="0" lang="ru-RU" sz="2800" spc="-1" strike="noStrike">
              <a:latin typeface="Arial"/>
            </a:endParaRPr>
          </a:p>
        </p:txBody>
      </p:sp>
      <p:pic>
        <p:nvPicPr>
          <p:cNvPr id="103" name="Объект 6" descr=""/>
          <p:cNvPicPr/>
          <p:nvPr/>
        </p:nvPicPr>
        <p:blipFill>
          <a:blip r:embed="rId2"/>
          <a:stretch/>
        </p:blipFill>
        <p:spPr>
          <a:xfrm>
            <a:off x="0" y="0"/>
            <a:ext cx="12189960" cy="6855840"/>
          </a:xfrm>
          <a:prstGeom prst="rect">
            <a:avLst/>
          </a:prstGeom>
          <a:ln>
            <a:noFill/>
          </a:ln>
        </p:spPr>
      </p:pic>
      <p:sp>
        <p:nvSpPr>
          <p:cNvPr id="104" name="CustomShape 2"/>
          <p:cNvSpPr/>
          <p:nvPr/>
        </p:nvSpPr>
        <p:spPr>
          <a:xfrm>
            <a:off x="266040" y="89280"/>
            <a:ext cx="5621760" cy="1234800"/>
          </a:xfrm>
          <a:prstGeom prst="rect">
            <a:avLst/>
          </a:prstGeom>
          <a:solidFill>
            <a:srgbClr val="dddddd">
              <a:alpha val="7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c00000"/>
                </a:solidFill>
                <a:latin typeface="Tinos"/>
                <a:ea typeface="DejaVu Sans"/>
              </a:rPr>
              <a:t>Вирусы и программы удаленного доступа.</a:t>
            </a:r>
            <a:r>
              <a:rPr b="1" lang="ru-RU" sz="3200" spc="-1" strike="noStrike">
                <a:solidFill>
                  <a:srgbClr val="c00000"/>
                </a:solidFill>
                <a:latin typeface="Tinos"/>
                <a:ea typeface="DejaVu Sans"/>
              </a:rPr>
              <a:t>	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05" name="CustomShape 3"/>
          <p:cNvSpPr/>
          <p:nvPr/>
        </p:nvSpPr>
        <p:spPr>
          <a:xfrm>
            <a:off x="266040" y="1256040"/>
            <a:ext cx="6930720" cy="2222640"/>
          </a:xfrm>
          <a:prstGeom prst="rect">
            <a:avLst/>
          </a:prstGeom>
          <a:solidFill>
            <a:srgbClr val="92d050">
              <a:alpha val="7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Tinos"/>
                <a:ea typeface="DejaVu Sans"/>
              </a:rPr>
              <a:t>Злоумышленники обманным путем просят установить программу удаленного доступа, после чего,  получают доступ к содержимому телефона или компьютера</a:t>
            </a:r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CustomShape 1"/>
          <p:cNvSpPr/>
          <p:nvPr/>
        </p:nvSpPr>
        <p:spPr>
          <a:xfrm>
            <a:off x="482760" y="77400"/>
            <a:ext cx="11466000" cy="2549520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c00000"/>
                </a:solidFill>
                <a:latin typeface="Tinos"/>
                <a:ea typeface="DejaVu Sans"/>
              </a:rPr>
              <a:t>   </a:t>
            </a:r>
            <a:r>
              <a:rPr b="1" lang="ru-RU" sz="3600" spc="-1" strike="noStrike">
                <a:solidFill>
                  <a:srgbClr val="c00000"/>
                </a:solidFill>
                <a:latin typeface="Tinos"/>
                <a:ea typeface="DejaVu Sans"/>
              </a:rPr>
              <a:t>В целях безопасности </a:t>
            </a:r>
            <a:br/>
            <a:r>
              <a:rPr b="1" lang="ru-RU" sz="3600" spc="-1" strike="noStrike">
                <a:solidFill>
                  <a:srgbClr val="c00000"/>
                </a:solidFill>
                <a:latin typeface="Tinos"/>
                <a:ea typeface="DejaVu Sans"/>
              </a:rPr>
              <a:t>рекомендуется использовать программы по блокировке спам-звонков» и  «Антивирусы»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07" name="CustomShape 2"/>
          <p:cNvSpPr/>
          <p:nvPr/>
        </p:nvSpPr>
        <p:spPr>
          <a:xfrm>
            <a:off x="138240" y="2882880"/>
            <a:ext cx="5892120" cy="342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«ПРОГРАММЫ ПО БЛОКИРОВКЕ СПАМ-ЗВОНКОВ»:</a:t>
            </a:r>
            <a:endParaRPr b="0" lang="ru-RU" sz="2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Наиболее популярные приложения «</a:t>
            </a:r>
            <a:r>
              <a:rPr b="0" lang="en-US" sz="2000" spc="-1" strike="noStrike">
                <a:solidFill>
                  <a:srgbClr val="000000"/>
                </a:solidFill>
                <a:latin typeface="Tinos"/>
                <a:ea typeface="DejaVu Sans"/>
              </a:rPr>
              <a:t>Who Calls</a:t>
            </a: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», «</a:t>
            </a:r>
            <a:r>
              <a:rPr b="0" lang="en-US" sz="2000" spc="-1" strike="noStrike">
                <a:solidFill>
                  <a:srgbClr val="000000"/>
                </a:solidFill>
                <a:latin typeface="Tinos"/>
                <a:ea typeface="DejaVu Sans"/>
              </a:rPr>
              <a:t>Truecaller</a:t>
            </a: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»</a:t>
            </a:r>
            <a:r>
              <a:rPr b="0" lang="en-US" sz="2000" spc="-1" strike="noStrike">
                <a:solidFill>
                  <a:srgbClr val="000000"/>
                </a:solidFill>
                <a:latin typeface="Tinos"/>
                <a:ea typeface="DejaVu Sans"/>
              </a:rPr>
              <a:t>,  </a:t>
            </a: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«Не звони мне», «</a:t>
            </a:r>
            <a:r>
              <a:rPr b="0" lang="en-US" sz="2000" spc="-1" strike="noStrike">
                <a:solidFill>
                  <a:srgbClr val="000000"/>
                </a:solidFill>
                <a:latin typeface="Tinos"/>
                <a:ea typeface="DejaVu Sans"/>
              </a:rPr>
              <a:t>Call Blocker</a:t>
            </a: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», «Яндекс антиспам».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2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Так же у всех операторов сотовой связи имеется услуга «Антиспам»;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08" name="CustomShape 3"/>
          <p:cNvSpPr/>
          <p:nvPr/>
        </p:nvSpPr>
        <p:spPr>
          <a:xfrm>
            <a:off x="684720" y="7740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9" name="CustomShape 4"/>
          <p:cNvSpPr/>
          <p:nvPr/>
        </p:nvSpPr>
        <p:spPr>
          <a:xfrm>
            <a:off x="6248520" y="2870280"/>
            <a:ext cx="5763600" cy="342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Arial Black"/>
                <a:ea typeface="DejaVu Sans"/>
              </a:rPr>
              <a:t>«</a:t>
            </a: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Антивирусы»:</a:t>
            </a:r>
            <a:endParaRPr b="0" lang="ru-RU" sz="2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Популярные «Касперский», «</a:t>
            </a:r>
            <a:r>
              <a:rPr b="0" lang="en-US" sz="2000" spc="-1" strike="noStrike">
                <a:solidFill>
                  <a:srgbClr val="000000"/>
                </a:solidFill>
                <a:latin typeface="Tinos"/>
                <a:ea typeface="DejaVu Sans"/>
              </a:rPr>
              <a:t>Avast</a:t>
            </a: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», «</a:t>
            </a:r>
            <a:r>
              <a:rPr b="0" lang="en-US" sz="2000" spc="-1" strike="noStrike">
                <a:solidFill>
                  <a:srgbClr val="000000"/>
                </a:solidFill>
                <a:latin typeface="Tinos"/>
                <a:ea typeface="DejaVu Sans"/>
              </a:rPr>
              <a:t>ESET</a:t>
            </a: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», «</a:t>
            </a:r>
            <a:r>
              <a:rPr b="0" lang="en-US" sz="2000" spc="-1" strike="noStrike">
                <a:solidFill>
                  <a:srgbClr val="000000"/>
                </a:solidFill>
                <a:latin typeface="Tinos"/>
                <a:ea typeface="DejaVu Sans"/>
              </a:rPr>
              <a:t>NORTON</a:t>
            </a: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».</a:t>
            </a:r>
            <a:endParaRPr b="0" lang="ru-RU" sz="2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У антивирусов  имеется функция защиты от фишинговых сайтов, подозрительных ссылок;</a:t>
            </a:r>
            <a:endParaRPr b="0" lang="ru-RU" sz="2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Защита от утечки данных.</a:t>
            </a:r>
            <a:endParaRPr b="0" lang="ru-RU" sz="2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nos"/>
                <a:ea typeface="DejaVu Sans"/>
              </a:rPr>
              <a:t>Функция «Антивор» для удаленной блокировки, очистки и поиска телефона.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CustomShape 1"/>
          <p:cNvSpPr/>
          <p:nvPr/>
        </p:nvSpPr>
        <p:spPr>
          <a:xfrm>
            <a:off x="646200" y="45288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11" name="Объект 4" descr=""/>
          <p:cNvPicPr/>
          <p:nvPr/>
        </p:nvPicPr>
        <p:blipFill>
          <a:blip r:embed="rId1"/>
          <a:stretch/>
        </p:blipFill>
        <p:spPr>
          <a:xfrm>
            <a:off x="1440" y="1440"/>
            <a:ext cx="12189960" cy="6855840"/>
          </a:xfrm>
          <a:prstGeom prst="rect">
            <a:avLst/>
          </a:prstGeom>
          <a:ln>
            <a:noFill/>
          </a:ln>
        </p:spPr>
      </p:pic>
      <p:sp>
        <p:nvSpPr>
          <p:cNvPr id="112" name="CustomShape 2"/>
          <p:cNvSpPr/>
          <p:nvPr/>
        </p:nvSpPr>
        <p:spPr>
          <a:xfrm>
            <a:off x="10352520" y="295560"/>
            <a:ext cx="835920" cy="76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A7237ED6-E521-4566-AD9C-9C7914A370E0}" type="slidenum">
              <a:rPr b="0" lang="ru-RU" sz="2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&lt;номер&gt;</a:t>
            </a:fld>
            <a:endParaRPr b="0" lang="ru-RU" sz="2800" spc="-1" strike="noStrike">
              <a:latin typeface="Arial"/>
            </a:endParaRPr>
          </a:p>
        </p:txBody>
      </p:sp>
      <p:sp>
        <p:nvSpPr>
          <p:cNvPr id="113" name="CustomShape 3"/>
          <p:cNvSpPr/>
          <p:nvPr/>
        </p:nvSpPr>
        <p:spPr>
          <a:xfrm>
            <a:off x="1078560" y="216000"/>
            <a:ext cx="10512720" cy="4021920"/>
          </a:xfrm>
          <a:prstGeom prst="rect">
            <a:avLst/>
          </a:prstGeom>
          <a:solidFill>
            <a:schemeClr val="accent3">
              <a:lumMod val="20000"/>
              <a:lumOff val="80000"/>
              <a:alpha val="82000"/>
            </a:scheme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3800" spc="-1" strike="noStrike" u="sng">
                <a:solidFill>
                  <a:srgbClr val="000000"/>
                </a:solidFill>
                <a:uFillTx/>
                <a:latin typeface="Tinos"/>
                <a:ea typeface="DejaVu Sans"/>
              </a:rPr>
              <a:t>Мошенничества в сети интернет:</a:t>
            </a:r>
            <a:endParaRPr b="0" lang="ru-RU" sz="3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800" spc="-1" strike="noStrike">
                <a:solidFill>
                  <a:srgbClr val="000000"/>
                </a:solidFill>
                <a:latin typeface="Tinos"/>
                <a:ea typeface="DejaVu Sans"/>
              </a:rPr>
              <a:t>-  </a:t>
            </a:r>
            <a:r>
              <a:rPr b="1" lang="ru-RU" sz="3600" spc="-1" strike="noStrike">
                <a:solidFill>
                  <a:srgbClr val="000000"/>
                </a:solidFill>
                <a:latin typeface="Tinos"/>
                <a:ea typeface="DejaVu Sans"/>
              </a:rPr>
              <a:t>Мошенничества в сфере купли и продажи;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Tinos"/>
                <a:ea typeface="DejaVu Sans"/>
              </a:rPr>
              <a:t>-  Мошенничества, совершаемые под    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Tinos"/>
                <a:ea typeface="DejaVu Sans"/>
              </a:rPr>
              <a:t>    </a:t>
            </a:r>
            <a:r>
              <a:rPr b="1" lang="ru-RU" sz="3600" spc="-1" strike="noStrike">
                <a:solidFill>
                  <a:srgbClr val="000000"/>
                </a:solidFill>
                <a:latin typeface="Tinos"/>
                <a:ea typeface="DejaVu Sans"/>
              </a:rPr>
              <a:t>предлогом оказания услуг;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Tinos"/>
                <a:ea typeface="DejaVu Sans"/>
              </a:rPr>
              <a:t>-  Финансовые пирамиды, фиктивные  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Tinos"/>
                <a:ea typeface="DejaVu Sans"/>
              </a:rPr>
              <a:t>    </a:t>
            </a:r>
            <a:r>
              <a:rPr b="1" lang="ru-RU" sz="3600" spc="-1" strike="noStrike">
                <a:solidFill>
                  <a:srgbClr val="000000"/>
                </a:solidFill>
                <a:latin typeface="Tinos"/>
                <a:ea typeface="DejaVu Sans"/>
              </a:rPr>
              <a:t>инвестиции.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70c0">
            <a:alpha val="53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CustomShape 1"/>
          <p:cNvSpPr/>
          <p:nvPr/>
        </p:nvSpPr>
        <p:spPr>
          <a:xfrm>
            <a:off x="646200" y="452880"/>
            <a:ext cx="11355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ff0000"/>
                </a:solidFill>
                <a:latin typeface="Tinos"/>
                <a:ea typeface="DejaVu Sans"/>
              </a:rPr>
              <a:t>Мошенничества в сфере купли и продажи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115" name="Объект 4" descr=""/>
          <p:cNvPicPr/>
          <p:nvPr/>
        </p:nvPicPr>
        <p:blipFill>
          <a:blip r:embed="rId1"/>
          <a:stretch/>
        </p:blipFill>
        <p:spPr>
          <a:xfrm>
            <a:off x="1080" y="1330200"/>
            <a:ext cx="12189960" cy="5525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1"/>
          <p:cNvSpPr/>
          <p:nvPr/>
        </p:nvSpPr>
        <p:spPr>
          <a:xfrm>
            <a:off x="0" y="359280"/>
            <a:ext cx="12189960" cy="8532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ru-RU" sz="4200" spc="-1" strike="noStrike">
                <a:solidFill>
                  <a:srgbClr val="c00000"/>
                </a:solidFill>
                <a:latin typeface="Tinos"/>
                <a:ea typeface="DejaVu Sans"/>
              </a:rPr>
              <a:t>Мошенник покупатель</a:t>
            </a:r>
            <a:endParaRPr b="0" lang="ru-RU" sz="4200" spc="-1" strike="noStrike">
              <a:latin typeface="Arial"/>
            </a:endParaRPr>
          </a:p>
        </p:txBody>
      </p:sp>
      <p:sp>
        <p:nvSpPr>
          <p:cNvPr id="117" name="CustomShape 2"/>
          <p:cNvSpPr/>
          <p:nvPr/>
        </p:nvSpPr>
        <p:spPr>
          <a:xfrm>
            <a:off x="0" y="1590120"/>
            <a:ext cx="12189960" cy="4193280"/>
          </a:xfrm>
          <a:prstGeom prst="rect">
            <a:avLst/>
          </a:prstGeom>
          <a:noFill/>
          <a:ln>
            <a:solidFill>
              <a:srgbClr val="d9d9d9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73000"/>
          </a:bodyPr>
          <a:p>
            <a:pPr marL="1440" algn="ctr">
              <a:lnSpc>
                <a:spcPct val="100000"/>
              </a:lnSpc>
              <a:spcBef>
                <a:spcPts val="100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СХЕМА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ОБМАНА: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en-US" sz="2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1</a:t>
            </a:r>
            <a:r>
              <a:rPr b="1" lang="ru-RU" sz="2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. </a:t>
            </a: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Мошенник откликается на объявление.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2. Предлагает оплату безналичным способом, просит осуществить доставку;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3.  Под предлогом осуществления безопасной сделки скидывает продавцу ссылку на сайт двойник;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4. При переходе по ссылке сайт запрашивает данные банковской карты (номер карты, защитный </a:t>
            </a:r>
            <a:r>
              <a:rPr b="1" lang="en-US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CVV-</a:t>
            </a: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код карты, код из</a:t>
            </a:r>
            <a:r>
              <a:rPr b="1" lang="en-US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C</a:t>
            </a: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М</a:t>
            </a:r>
            <a:r>
              <a:rPr b="1" lang="en-US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C</a:t>
            </a: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);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5. Продавец (жертва) вводит требуемые данные карты.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6. Мошенник КРАДЕТ ДЕНЬГИ. </a:t>
            </a:r>
            <a:endParaRPr b="0" lang="ru-RU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CustomShape 1"/>
          <p:cNvSpPr/>
          <p:nvPr/>
        </p:nvSpPr>
        <p:spPr>
          <a:xfrm>
            <a:off x="1080" y="359280"/>
            <a:ext cx="12189960" cy="853200"/>
          </a:xfrm>
          <a:prstGeom prst="rect">
            <a:avLst/>
          </a:prstGeom>
          <a:solidFill>
            <a:srgbClr val="f2f2f2">
              <a:alpha val="6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ru-RU" sz="4200" spc="-1" strike="noStrike">
                <a:solidFill>
                  <a:srgbClr val="c00000"/>
                </a:solidFill>
                <a:latin typeface="Tinos"/>
                <a:ea typeface="DejaVu Sans"/>
              </a:rPr>
              <a:t>Мошенник - продавец</a:t>
            </a:r>
            <a:endParaRPr b="0" lang="ru-RU" sz="4200" spc="-1" strike="noStrike">
              <a:latin typeface="Arial"/>
            </a:endParaRPr>
          </a:p>
        </p:txBody>
      </p:sp>
      <p:sp>
        <p:nvSpPr>
          <p:cNvPr id="119" name="CustomShape 2"/>
          <p:cNvSpPr/>
          <p:nvPr/>
        </p:nvSpPr>
        <p:spPr>
          <a:xfrm>
            <a:off x="0" y="1590120"/>
            <a:ext cx="12189960" cy="4935600"/>
          </a:xfrm>
          <a:prstGeom prst="rect">
            <a:avLst/>
          </a:prstGeom>
          <a:noFill/>
          <a:ln>
            <a:solidFill>
              <a:srgbClr val="d9d9d9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1440" algn="ctr">
              <a:lnSpc>
                <a:spcPct val="100000"/>
              </a:lnSpc>
              <a:spcBef>
                <a:spcPts val="1001"/>
              </a:spcBef>
            </a:pPr>
            <a:r>
              <a:rPr b="1" lang="ru-RU" sz="2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СХЕМА ОБМАНА:</a:t>
            </a:r>
            <a:endParaRPr b="0" lang="ru-RU" sz="26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en-US" sz="2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1</a:t>
            </a:r>
            <a:r>
              <a:rPr b="1" lang="ru-RU" sz="2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. </a:t>
            </a: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Продавец-мошенник размещает в сети интернет заманчивое объявление о продаже товара.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2. Жертва откликается на объявление, оговаривают условия купли-продажи.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3. Продавец-мошенник просит внести предоплату или оплатить полную стоимость товара;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4. Жертва совершает оплату/предоплату.</a:t>
            </a:r>
            <a:endParaRPr b="0" lang="ru-RU" sz="30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5. Продавец -мошенник перестает выходить на связь. </a:t>
            </a:r>
            <a:endParaRPr b="0" lang="ru-RU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ustomShape 1"/>
          <p:cNvSpPr/>
          <p:nvPr/>
        </p:nvSpPr>
        <p:spPr>
          <a:xfrm>
            <a:off x="252360" y="139680"/>
            <a:ext cx="10095840" cy="1702800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c00000"/>
                </a:solidFill>
                <a:latin typeface="Arial Black"/>
                <a:ea typeface="DejaVu Sans"/>
              </a:rPr>
              <a:t>Проверьте продавца/покупателя</a:t>
            </a:r>
            <a:br/>
            <a:r>
              <a:rPr b="0" lang="ru-RU" sz="3600" spc="-1" strike="noStrike">
                <a:solidFill>
                  <a:srgbClr val="c00000"/>
                </a:solidFill>
                <a:latin typeface="Arial Black"/>
                <a:ea typeface="DejaVu Sans"/>
              </a:rPr>
              <a:t>при помощи различных сервисов.</a:t>
            </a:r>
            <a:br/>
            <a:r>
              <a:rPr b="0" lang="ru-RU" sz="3600" spc="-1" strike="noStrike">
                <a:solidFill>
                  <a:srgbClr val="c00000"/>
                </a:solidFill>
                <a:latin typeface="Arial Black"/>
                <a:ea typeface="DejaVu Sans"/>
              </a:rPr>
              <a:t>Например на сайте «Доверие в сети»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21" name="CustomShape 2"/>
          <p:cNvSpPr/>
          <p:nvPr/>
        </p:nvSpPr>
        <p:spPr>
          <a:xfrm>
            <a:off x="1103400" y="2053080"/>
            <a:ext cx="8944560" cy="4193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22" name="Picture 2" descr=""/>
          <p:cNvPicPr/>
          <p:nvPr/>
        </p:nvPicPr>
        <p:blipFill>
          <a:blip r:embed="rId1"/>
          <a:srcRect l="0" t="0" r="0" b="20595"/>
          <a:stretch/>
        </p:blipFill>
        <p:spPr>
          <a:xfrm>
            <a:off x="0" y="1955880"/>
            <a:ext cx="12189960" cy="4252320"/>
          </a:xfrm>
          <a:prstGeom prst="rect">
            <a:avLst/>
          </a:prstGeom>
          <a:ln>
            <a:noFill/>
          </a:ln>
        </p:spPr>
      </p:pic>
      <p:sp>
        <p:nvSpPr>
          <p:cNvPr id="123" name="CustomShape 3"/>
          <p:cNvSpPr/>
          <p:nvPr/>
        </p:nvSpPr>
        <p:spPr>
          <a:xfrm>
            <a:off x="587520" y="5583960"/>
            <a:ext cx="2853000" cy="363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79526680036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2876400" y="0"/>
            <a:ext cx="9402480" cy="863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4200" spc="-1" strike="noStrike">
                <a:solidFill>
                  <a:srgbClr val="c00000"/>
                </a:solidFill>
                <a:latin typeface="Century Gothic"/>
                <a:ea typeface="DejaVu Sans"/>
              </a:rPr>
              <a:t>Мошенник продавец</a:t>
            </a:r>
            <a:endParaRPr b="0" lang="ru-RU" sz="4200" spc="-1" strike="noStrike">
              <a:latin typeface="Arial"/>
            </a:endParaRPr>
          </a:p>
        </p:txBody>
      </p:sp>
      <p:sp>
        <p:nvSpPr>
          <p:cNvPr id="125" name="CustomShape 2"/>
          <p:cNvSpPr/>
          <p:nvPr/>
        </p:nvSpPr>
        <p:spPr>
          <a:xfrm>
            <a:off x="515520" y="5701320"/>
            <a:ext cx="11157120" cy="1154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78000"/>
          </a:bodyPr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0" lang="ru-RU" sz="2800" spc="-1" strike="noStrike">
                <a:solidFill>
                  <a:srgbClr val="000000"/>
                </a:solidFill>
                <a:latin typeface="Century Gothic"/>
                <a:ea typeface="DejaVu Sans"/>
              </a:rPr>
              <a:t>*Насторожитесь если номерная емкость телефона продавца не соответствует региону его местонахождения 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26" name="Picture 2" descr=""/>
          <p:cNvPicPr/>
          <p:nvPr/>
        </p:nvPicPr>
        <p:blipFill>
          <a:blip r:embed="rId1"/>
          <a:stretch/>
        </p:blipFill>
        <p:spPr>
          <a:xfrm>
            <a:off x="-1440" y="785880"/>
            <a:ext cx="12191400" cy="4884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646200" y="394560"/>
            <a:ext cx="9402480" cy="644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8" name="CustomShape 2"/>
          <p:cNvSpPr/>
          <p:nvPr/>
        </p:nvSpPr>
        <p:spPr>
          <a:xfrm>
            <a:off x="352800" y="5425920"/>
            <a:ext cx="11454480" cy="1153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400" spc="-1" strike="noStrike">
                <a:solidFill>
                  <a:srgbClr val="000000"/>
                </a:solidFill>
                <a:latin typeface="Century Gothic"/>
                <a:ea typeface="DejaVu Sans"/>
              </a:rPr>
              <a:t>*Не переходите по неизвестным ссылкам, для совершения безопасной сделки сформируйте ссылку самостоятельно.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29" name="Рисунок 4" descr=""/>
          <p:cNvPicPr/>
          <p:nvPr/>
        </p:nvPicPr>
        <p:blipFill>
          <a:blip r:embed="rId1"/>
          <a:stretch/>
        </p:blipFill>
        <p:spPr>
          <a:xfrm>
            <a:off x="-58320" y="-9360"/>
            <a:ext cx="12277080" cy="52254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>
            <a:alphaModFix amt="53000"/>
          </a:blip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CustomShape 1"/>
          <p:cNvSpPr/>
          <p:nvPr/>
        </p:nvSpPr>
        <p:spPr>
          <a:xfrm>
            <a:off x="0" y="0"/>
            <a:ext cx="12189960" cy="26658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br/>
            <a:r>
              <a:rPr b="0" lang="ru-RU" sz="4200" spc="-1" strike="noStrike">
                <a:solidFill>
                  <a:srgbClr val="c00000"/>
                </a:solidFill>
                <a:latin typeface="Times New Roman"/>
                <a:ea typeface="DejaVu Sans"/>
              </a:rPr>
              <a:t> </a:t>
            </a:r>
            <a:r>
              <a:rPr b="1" lang="ru-RU" sz="4200" spc="-1" strike="noStrike">
                <a:solidFill>
                  <a:srgbClr val="c00000"/>
                </a:solidFill>
                <a:latin typeface="Times New Roman"/>
                <a:ea typeface="DejaVu Sans"/>
              </a:rPr>
              <a:t>МОШЕННИЧЕСТВА ПОД ПРЕДЛОГОМ ОКАЗАНИЯ УСЛУГ</a:t>
            </a:r>
            <a:endParaRPr b="0" lang="ru-RU" sz="4200" spc="-1" strike="noStrike">
              <a:latin typeface="Arial"/>
            </a:endParaRPr>
          </a:p>
        </p:txBody>
      </p:sp>
      <p:sp>
        <p:nvSpPr>
          <p:cNvPr id="131" name="CustomShape 2"/>
          <p:cNvSpPr/>
          <p:nvPr/>
        </p:nvSpPr>
        <p:spPr>
          <a:xfrm>
            <a:off x="6925320" y="2649240"/>
            <a:ext cx="5264640" cy="42066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18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800" spc="-1" strike="noStrike">
                <a:solidFill>
                  <a:srgbClr val="c00000"/>
                </a:solidFill>
                <a:latin typeface="Century Gothic"/>
                <a:ea typeface="DejaVu Sans"/>
              </a:rPr>
              <a:t>Поиск работы через интернет;</a:t>
            </a:r>
            <a:endParaRPr b="0" lang="ru-RU" sz="28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800" spc="-1" strike="noStrike">
                <a:solidFill>
                  <a:srgbClr val="c00000"/>
                </a:solidFill>
                <a:latin typeface="Century Gothic"/>
                <a:ea typeface="DejaVu Sans"/>
              </a:rPr>
              <a:t>Поиск услуг по доставке товаров.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32" name="Рисунок 8" descr=""/>
          <p:cNvPicPr/>
          <p:nvPr/>
        </p:nvPicPr>
        <p:blipFill>
          <a:blip r:embed="rId2"/>
          <a:stretch/>
        </p:blipFill>
        <p:spPr>
          <a:xfrm>
            <a:off x="0" y="2667960"/>
            <a:ext cx="6923160" cy="4187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67320" y="101160"/>
            <a:ext cx="5185800" cy="664272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ПОСЛЕ РАЗМЕЩЕНИЯ ОБЪЯВЛЕНИЯ О ПОИСКЕ РАБОТЫ: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 поступает звонок менеджера;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 проводит опрос, оговаривает условия работы.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br/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ДАЛЕЕ МОШЕННИКИ ПРЕДЛАГАЮТ: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 пройти платные курсы;</a:t>
            </a:r>
            <a:br/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-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зарегистрироваться на сайте, с подтверждением личности посредством ввода СМС-кода;</a:t>
            </a:r>
            <a:br/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-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зарегистрировать банковскую карту для получения заработной платы, подтверждая кодом из СМС.</a:t>
            </a:r>
            <a:br/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НА САМОМ ДЕЛЕ СМС-КОД НЕОБХОДИМ ДЛЯ ВХОДА В БАНКОВСКОЕ ПРИЛОЖЕНИЕ, ЛИБО ЛИЧНЫЙ КАБИНЕТ ПОРТАЛА ГОСУСЛУГ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34" name="CustomShape 2"/>
          <p:cNvSpPr/>
          <p:nvPr/>
        </p:nvSpPr>
        <p:spPr>
          <a:xfrm>
            <a:off x="5339520" y="101160"/>
            <a:ext cx="6776640" cy="664272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Так же имеются случаи мошенничества под предлогом заработка от продаж на популярных марке </a:t>
            </a:r>
            <a:r>
              <a:rPr b="1" lang="ru-RU" sz="2400" spc="-1" strike="noStrike">
                <a:solidFill>
                  <a:srgbClr val="c00000"/>
                </a:solidFill>
                <a:latin typeface="Times New Roman"/>
                <a:ea typeface="DejaVu Sans"/>
              </a:rPr>
              <a:t>«Вайлдбериз»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и </a:t>
            </a:r>
            <a:r>
              <a:rPr b="1" lang="ru-RU" sz="2400" spc="-1" strike="noStrike">
                <a:solidFill>
                  <a:srgbClr val="c00000"/>
                </a:solidFill>
                <a:latin typeface="Times New Roman"/>
                <a:ea typeface="DejaVu Sans"/>
              </a:rPr>
              <a:t>«Озон»,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либо под предлогом накрутки рейтинга положительных отзывов.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Times New Roman"/>
                <a:ea typeface="DejaVu Sans"/>
              </a:rPr>
              <a:t>Мошенники предлагают: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35" name="CustomShape 3"/>
          <p:cNvSpPr/>
          <p:nvPr/>
        </p:nvSpPr>
        <p:spPr>
          <a:xfrm>
            <a:off x="5339520" y="2830320"/>
            <a:ext cx="6776640" cy="3931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6" name="CustomShape 4"/>
          <p:cNvSpPr/>
          <p:nvPr/>
        </p:nvSpPr>
        <p:spPr>
          <a:xfrm flipH="1">
            <a:off x="7428240" y="2357280"/>
            <a:ext cx="966600" cy="458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cap="rnd" w="76320">
            <a:solidFill>
              <a:srgbClr val="ff0000"/>
            </a:solidFill>
            <a:round/>
            <a:tailEnd len="med" type="triangle" w="med"/>
          </a:ln>
          <a:effectLst>
            <a:outerShdw blurRad="38100" dir="5400000" dist="25560" rotWithShape="0">
              <a:srgbClr val="000000">
                <a:alpha val="4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/>
        </p:style>
      </p:sp>
      <p:sp>
        <p:nvSpPr>
          <p:cNvPr id="137" name="CustomShape 5"/>
          <p:cNvSpPr/>
          <p:nvPr/>
        </p:nvSpPr>
        <p:spPr>
          <a:xfrm>
            <a:off x="8887680" y="2348280"/>
            <a:ext cx="935280" cy="4798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cap="rnd" w="76320">
            <a:solidFill>
              <a:srgbClr val="ff0000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graphicFrame>
        <p:nvGraphicFramePr>
          <p:cNvPr id="138" name="Table 6"/>
          <p:cNvGraphicFramePr/>
          <p:nvPr/>
        </p:nvGraphicFramePr>
        <p:xfrm>
          <a:off x="5504400" y="3003120"/>
          <a:ext cx="6532920" cy="3618360"/>
        </p:xfrm>
        <a:graphic>
          <a:graphicData uri="http://schemas.openxmlformats.org/drawingml/2006/table">
            <a:tbl>
              <a:tblPr/>
              <a:tblGrid>
                <a:gridCol w="3266640"/>
                <a:gridCol w="3266640"/>
              </a:tblGrid>
              <a:tr h="3116160">
                <a:tc>
                  <a:txBody>
                    <a:bodyPr>
                      <a:noAutofit/>
                    </a:bodyPr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b="1" lang="ru-RU" sz="20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Зарабатывать на оценке товара (ставить «лайки»);</a:t>
                      </a:r>
                      <a:endParaRPr b="0" lang="ru-RU" sz="2000" spc="-1" strike="noStrike">
                        <a:latin typeface="Arial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b="0" lang="ru-RU" sz="2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20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b="1" lang="ru-RU" sz="20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 «закупать» товар </a:t>
                      </a:r>
                      <a:endParaRPr b="0" lang="ru-RU" sz="2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20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для реализации, при этом</a:t>
                      </a:r>
                      <a:endParaRPr b="0" lang="ru-RU" sz="2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20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денежные средства на «закуп» впоследствии поступают  мошенникам.</a:t>
                      </a:r>
                      <a:endParaRPr b="0" lang="ru-RU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ddddd">
                        <a:alpha val="50000"/>
                      </a:srgbClr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b="1" lang="ru-RU" sz="20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-Перейти по ссылке на сайт маркетплейса, при этом вы попадаете на сайт двойник, где при  регистрации требуется внесение персональных данных, в том числе  коды из СМС-сообщений</a:t>
                      </a:r>
                      <a:endParaRPr b="0" lang="ru-RU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ddddd">
                        <a:alpha val="50000"/>
                      </a:srgbClr>
                    </a:solidFill>
                  </a:tcPr>
                </a:tc>
              </a:tr>
              <a:tr h="502560"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39" name="Рисунок 19" descr=""/>
          <p:cNvPicPr/>
          <p:nvPr/>
        </p:nvPicPr>
        <p:blipFill>
          <a:blip r:embed="rId1"/>
          <a:stretch/>
        </p:blipFill>
        <p:spPr>
          <a:xfrm>
            <a:off x="5481360" y="1707120"/>
            <a:ext cx="1306800" cy="1215000"/>
          </a:xfrm>
          <a:prstGeom prst="rect">
            <a:avLst/>
          </a:prstGeom>
          <a:ln>
            <a:noFill/>
          </a:ln>
        </p:spPr>
      </p:pic>
      <p:pic>
        <p:nvPicPr>
          <p:cNvPr id="140" name="Рисунок 20" descr=""/>
          <p:cNvPicPr/>
          <p:nvPr/>
        </p:nvPicPr>
        <p:blipFill>
          <a:blip r:embed="rId2"/>
          <a:stretch/>
        </p:blipFill>
        <p:spPr>
          <a:xfrm>
            <a:off x="10763640" y="1962000"/>
            <a:ext cx="1273320" cy="63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544680" y="220320"/>
            <a:ext cx="9402480" cy="7934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4200" spc="-1" strike="noStrike">
                <a:solidFill>
                  <a:srgbClr val="c00000"/>
                </a:solidFill>
                <a:latin typeface="Tinos"/>
                <a:ea typeface="DejaVu Sans"/>
              </a:rPr>
              <a:t>Как себя обезопасить:</a:t>
            </a:r>
            <a:endParaRPr b="0" lang="ru-RU" sz="4200" spc="-1" strike="noStrike">
              <a:latin typeface="Arial"/>
            </a:endParaRPr>
          </a:p>
        </p:txBody>
      </p:sp>
      <p:sp>
        <p:nvSpPr>
          <p:cNvPr id="142" name="CustomShape 2"/>
          <p:cNvSpPr/>
          <p:nvPr/>
        </p:nvSpPr>
        <p:spPr>
          <a:xfrm>
            <a:off x="406800" y="1211040"/>
            <a:ext cx="11420280" cy="5187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400" spc="-1" strike="noStrike">
                <a:solidFill>
                  <a:srgbClr val="000000"/>
                </a:solidFill>
                <a:latin typeface="Tinos"/>
                <a:ea typeface="DejaVu Sans"/>
              </a:rPr>
              <a:t>Поиск информации о компании в открытых источниках. Если не имеется никаких сведений  — это повод насторожиться. </a:t>
            </a:r>
            <a:endParaRPr b="0" lang="ru-RU" sz="24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400" spc="-1" strike="noStrike">
                <a:solidFill>
                  <a:srgbClr val="000000"/>
                </a:solidFill>
                <a:latin typeface="Tinos"/>
                <a:ea typeface="DejaVu Sans"/>
              </a:rPr>
              <a:t>Не совершайте платежи/переводы в адрес потенциального работодателя (даже если вам объясняют их необходимость для будущей работы — например, плата за вводное обучение, рабочую форму или рабочие инструменты).</a:t>
            </a:r>
            <a:endParaRPr b="0" lang="ru-RU" sz="24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400" spc="-1" strike="noStrike">
                <a:solidFill>
                  <a:srgbClr val="000000"/>
                </a:solidFill>
                <a:latin typeface="Tinos"/>
                <a:ea typeface="DejaVu Sans"/>
              </a:rPr>
              <a:t>Не сообщайте/не указывайте коды из поступивших смс-сообщений;</a:t>
            </a:r>
            <a:endParaRPr b="0" lang="ru-RU" sz="24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2400" spc="-1" strike="noStrike">
                <a:solidFill>
                  <a:srgbClr val="000000"/>
                </a:solidFill>
                <a:latin typeface="Tinos"/>
                <a:ea typeface="DejaVu Sans"/>
              </a:rPr>
              <a:t>Не выполняйте действия в «Банковских приложениях» по чьей либо просьбе/указанию (Например для открытия «Рабочего счета» и др.)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646200" y="45288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4" name="Объект 3" descr=""/>
          <p:cNvPicPr/>
          <p:nvPr/>
        </p:nvPicPr>
        <p:blipFill>
          <a:blip r:embed="rId1"/>
          <a:stretch/>
        </p:blipFill>
        <p:spPr>
          <a:xfrm>
            <a:off x="-26280" y="0"/>
            <a:ext cx="12216240" cy="6855840"/>
          </a:xfrm>
          <a:prstGeom prst="rect">
            <a:avLst/>
          </a:prstGeom>
          <a:ln>
            <a:noFill/>
          </a:ln>
        </p:spPr>
      </p:pic>
      <p:pic>
        <p:nvPicPr>
          <p:cNvPr id="145" name="Picture 3" descr=""/>
          <p:cNvPicPr/>
          <p:nvPr/>
        </p:nvPicPr>
        <p:blipFill>
          <a:blip r:embed="rId2"/>
          <a:stretch/>
        </p:blipFill>
        <p:spPr>
          <a:xfrm>
            <a:off x="8945280" y="357480"/>
            <a:ext cx="3007800" cy="27219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CustomShape 1"/>
          <p:cNvSpPr/>
          <p:nvPr/>
        </p:nvSpPr>
        <p:spPr>
          <a:xfrm>
            <a:off x="646200" y="452880"/>
            <a:ext cx="9402480" cy="139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7" name="Объект 4" descr=""/>
          <p:cNvPicPr/>
          <p:nvPr/>
        </p:nvPicPr>
        <p:blipFill>
          <a:blip r:embed="rId1"/>
          <a:stretch/>
        </p:blipFill>
        <p:spPr>
          <a:xfrm>
            <a:off x="0" y="0"/>
            <a:ext cx="12189960" cy="6855840"/>
          </a:xfrm>
          <a:prstGeom prst="rect">
            <a:avLst/>
          </a:prstGeom>
          <a:ln>
            <a:noFill/>
          </a:ln>
        </p:spPr>
      </p:pic>
      <p:sp>
        <p:nvSpPr>
          <p:cNvPr id="148" name="CustomShape 2"/>
          <p:cNvSpPr/>
          <p:nvPr/>
        </p:nvSpPr>
        <p:spPr>
          <a:xfrm>
            <a:off x="10352520" y="295560"/>
            <a:ext cx="835920" cy="76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D1FA7DC0-F1B5-408D-BDBE-80F56C0E9BF4}" type="slidenum">
              <a:rPr b="0" lang="ru-RU" sz="2800" spc="-1" strike="noStrike">
                <a:solidFill>
                  <a:srgbClr val="ffffff"/>
                </a:solidFill>
                <a:latin typeface="Century Gothic"/>
                <a:ea typeface="DejaVu Sans"/>
              </a:rPr>
              <a:t>&lt;номер&gt;</a:t>
            </a:fld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CustomShape 1"/>
          <p:cNvSpPr/>
          <p:nvPr/>
        </p:nvSpPr>
        <p:spPr>
          <a:xfrm>
            <a:off x="0" y="452880"/>
            <a:ext cx="12189960" cy="709920"/>
          </a:xfrm>
          <a:prstGeom prst="rect">
            <a:avLst/>
          </a:prstGeom>
          <a:solidFill>
            <a:srgbClr val="bfbfbf"/>
          </a:solidFill>
          <a:ln>
            <a:solidFill>
              <a:srgbClr val="f2f2f2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4200" spc="-1" strike="noStrike">
                <a:solidFill>
                  <a:srgbClr val="c00000"/>
                </a:solidFill>
                <a:latin typeface="Tinos"/>
                <a:ea typeface="DejaVu Sans"/>
              </a:rPr>
              <a:t>Как себя обезопасить:</a:t>
            </a:r>
            <a:endParaRPr b="0" lang="ru-RU" sz="4200" spc="-1" strike="noStrike">
              <a:latin typeface="Arial"/>
            </a:endParaRPr>
          </a:p>
        </p:txBody>
      </p:sp>
      <p:sp>
        <p:nvSpPr>
          <p:cNvPr id="150" name="CustomShape 2"/>
          <p:cNvSpPr/>
          <p:nvPr/>
        </p:nvSpPr>
        <p:spPr>
          <a:xfrm>
            <a:off x="0" y="1494720"/>
            <a:ext cx="12189960" cy="5034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Проверять брокерскую компанию на сайте Банка России на        </a:t>
            </a:r>
            <a:br/>
            <a:r>
              <a:rPr b="1" lang="ru-RU" sz="3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наличие лицензии;</a:t>
            </a:r>
            <a:endParaRPr b="0" lang="ru-RU" sz="32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 доверять рекламе о биржах в социальных сетях;</a:t>
            </a:r>
            <a:endParaRPr b="0" lang="ru-RU" sz="32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 верить заманчивым и убедительным обещаниям о              высокой доходности и отсутствии риска;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0" y="453600"/>
            <a:ext cx="12189960" cy="7099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f2f2f2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ru-RU" sz="2600" spc="-1" strike="noStrike">
                <a:solidFill>
                  <a:srgbClr val="c00000"/>
                </a:solidFill>
                <a:latin typeface="Tinos"/>
                <a:ea typeface="DejaVu Sans"/>
              </a:rPr>
              <a:t>Внимание! Как не стать жертвой мошенничества</a:t>
            </a:r>
            <a:br/>
            <a:br/>
            <a:endParaRPr b="0" lang="ru-RU" sz="2600" spc="-1" strike="noStrike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0" y="1224000"/>
            <a:ext cx="12189960" cy="5543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Не отвечайте на подозрительные звонки, не перезванивайте на  незнакомые номера;</a:t>
            </a:r>
            <a:endParaRPr b="0" lang="ru-RU" sz="1800" spc="-1" strike="noStrike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Прервите разговор если он касается финансовых вопросов;</a:t>
            </a:r>
            <a:endParaRPr b="0" lang="ru-RU" sz="1800" spc="-1" strike="noStrike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Проверьте информацию в Интернете или обратитесь за помощью к близким родственникам, 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самостоятельно 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позвоните в банк или организацию;</a:t>
            </a:r>
            <a:endParaRPr b="0" lang="ru-RU" sz="1800" spc="-1" strike="noStrike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Не сообщайте сведения о банковских картах, 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CVV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/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CVC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-коды;</a:t>
            </a:r>
            <a:endParaRPr b="0" lang="ru-RU" sz="1800" spc="-1" strike="noStrike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Не кому не перечисляйте денежные средства;</a:t>
            </a:r>
            <a:endParaRPr b="0" lang="ru-RU" sz="1800" spc="-1" strike="noStrike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-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Не переходите по ссылкам, не устанавливайте приложения поступившие по ссылке в СМС-сообщениях;</a:t>
            </a:r>
            <a:endParaRPr b="0" lang="ru-RU" sz="1800" spc="-1" strike="noStrike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  </a:t>
            </a:r>
            <a:r>
              <a:rPr b="1" i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-</a:t>
            </a:r>
            <a:r>
              <a:rPr b="1" i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В случае утери или кражи телефона с подключенной услугой «Мобильный банк» необходимо обратиться в 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контактный центр Банка для блокировки услуги, также необходимо заблокировать 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SIM-</a:t>
            </a: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карту;</a:t>
            </a:r>
            <a:endParaRPr b="0" lang="ru-RU" sz="1800" spc="-1" strike="noStrike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930600" y="2412360"/>
            <a:ext cx="10513440" cy="2301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43000"/>
          </a:bodyPr>
          <a:p>
            <a:pPr algn="ctr">
              <a:lnSpc>
                <a:spcPct val="100000"/>
              </a:lnSpc>
            </a:pPr>
            <a:br/>
            <a:r>
              <a:rPr b="1" lang="ru-RU" sz="4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«Основные способы мошенничеств, совершенных с применением информационно-коммуникационных технологий»</a:t>
            </a:r>
            <a:br/>
            <a:br/>
            <a:endParaRPr b="0" lang="ru-RU" sz="4200" spc="-1" strike="noStrike">
              <a:latin typeface="Arial"/>
            </a:endParaRPr>
          </a:p>
        </p:txBody>
      </p:sp>
      <p:pic>
        <p:nvPicPr>
          <p:cNvPr id="154" name="Объект 5" descr=""/>
          <p:cNvPicPr/>
          <p:nvPr/>
        </p:nvPicPr>
        <p:blipFill>
          <a:blip r:embed="rId1"/>
          <a:stretch/>
        </p:blipFill>
        <p:spPr>
          <a:xfrm>
            <a:off x="4244760" y="114480"/>
            <a:ext cx="3884760" cy="1807200"/>
          </a:xfrm>
          <a:prstGeom prst="rect">
            <a:avLst/>
          </a:prstGeom>
          <a:ln>
            <a:noFill/>
          </a:ln>
        </p:spPr>
      </p:pic>
      <p:sp>
        <p:nvSpPr>
          <p:cNvPr id="155" name="CustomShape 2"/>
          <p:cNvSpPr/>
          <p:nvPr/>
        </p:nvSpPr>
        <p:spPr>
          <a:xfrm>
            <a:off x="6706800" y="5885280"/>
            <a:ext cx="6093720" cy="943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МВД по Республике Бурятия</a:t>
            </a:r>
            <a:br/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Тема1222</Template>
  <TotalTime>5285</TotalTime>
  <Application>LibreOffice/6.4.7.2$Linux_X86_64 LibreOffice_project/40$Build-2</Application>
  <Words>1337</Words>
  <Paragraphs>149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2023-11-29T05:19:42Z</dcterms:created>
  <dc:creator>ekhaltanov</dc:creator>
  <dc:description/>
  <dc:language>ru-RU</dc:language>
  <cp:lastModifiedBy>Сергей Павлов</cp:lastModifiedBy>
  <cp:lastPrinted>2023-12-25T01:44:44Z</cp:lastPrinted>
  <dcterms:modified xsi:type="dcterms:W3CDTF">2024-03-26T00:16:08Z</dcterms:modified>
  <cp:revision>225</cp:revision>
  <dc:subject/>
  <dc:title>Управление МВД России по г. Улан-Удэ  «Профилактика мошенничеств и краж с банковских с»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4</vt:i4>
  </property>
  <property fmtid="{D5CDD505-2E9C-101B-9397-08002B2CF9AE}" pid="8" name="PresentationFormat">
    <vt:lpwstr>Широкоэкранный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30</vt:i4>
  </property>
</Properties>
</file>